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18.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6.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2"/>
  </p:notesMasterIdLst>
  <p:handoutMasterIdLst>
    <p:handoutMasterId r:id="rId43"/>
  </p:handoutMasterIdLst>
  <p:sldIdLst>
    <p:sldId id="322" r:id="rId2"/>
    <p:sldId id="294" r:id="rId3"/>
    <p:sldId id="257" r:id="rId4"/>
    <p:sldId id="323" r:id="rId5"/>
    <p:sldId id="324" r:id="rId6"/>
    <p:sldId id="325" r:id="rId7"/>
    <p:sldId id="326" r:id="rId8"/>
    <p:sldId id="328" r:id="rId9"/>
    <p:sldId id="327" r:id="rId10"/>
    <p:sldId id="329" r:id="rId11"/>
    <p:sldId id="334" r:id="rId12"/>
    <p:sldId id="292" r:id="rId13"/>
    <p:sldId id="291"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2" r:id="rId31"/>
    <p:sldId id="313" r:id="rId32"/>
    <p:sldId id="314" r:id="rId33"/>
    <p:sldId id="315" r:id="rId34"/>
    <p:sldId id="316" r:id="rId35"/>
    <p:sldId id="317" r:id="rId36"/>
    <p:sldId id="318" r:id="rId37"/>
    <p:sldId id="319" r:id="rId38"/>
    <p:sldId id="320" r:id="rId39"/>
    <p:sldId id="321" r:id="rId40"/>
    <p:sldId id="293" r:id="rId41"/>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guide id="3" orient="horz" pos="2213">
          <p15:clr>
            <a:srgbClr val="A4A3A4"/>
          </p15:clr>
        </p15:guide>
        <p15:guide id="4" pos="29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75" autoAdjust="0"/>
    <p:restoredTop sz="95232" autoAdjust="0"/>
  </p:normalViewPr>
  <p:slideViewPr>
    <p:cSldViewPr>
      <p:cViewPr varScale="1">
        <p:scale>
          <a:sx n="108" d="100"/>
          <a:sy n="108" d="100"/>
        </p:scale>
        <p:origin x="1074" y="108"/>
      </p:cViewPr>
      <p:guideLst>
        <p:guide orient="horz" pos="2160"/>
        <p:guide pos="2880"/>
      </p:guideLst>
    </p:cSldViewPr>
  </p:slideViewPr>
  <p:outlineViewPr>
    <p:cViewPr>
      <p:scale>
        <a:sx n="33" d="100"/>
        <a:sy n="33" d="100"/>
      </p:scale>
      <p:origin x="0" y="15354"/>
    </p:cViewPr>
  </p:outlineViewPr>
  <p:notesTextViewPr>
    <p:cViewPr>
      <p:scale>
        <a:sx n="100" d="100"/>
        <a:sy n="100" d="100"/>
      </p:scale>
      <p:origin x="0" y="0"/>
    </p:cViewPr>
  </p:notesTextViewPr>
  <p:notesViewPr>
    <p:cSldViewPr>
      <p:cViewPr varScale="1">
        <p:scale>
          <a:sx n="59" d="100"/>
          <a:sy n="59" d="100"/>
        </p:scale>
        <p:origin x="-2532" y="-84"/>
      </p:cViewPr>
      <p:guideLst>
        <p:guide orient="horz" pos="2909"/>
        <p:guide pos="2208"/>
        <p:guide orient="horz" pos="2213"/>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1155"/>
          </a:xfrm>
          <a:prstGeom prst="rect">
            <a:avLst/>
          </a:prstGeom>
        </p:spPr>
        <p:txBody>
          <a:bodyPr vert="horz" lIns="91909" tIns="45955" rIns="91909" bIns="45955" rtlCol="0"/>
          <a:lstStyle>
            <a:lvl1pPr algn="l">
              <a:defRPr sz="1200"/>
            </a:lvl1pPr>
          </a:lstStyle>
          <a:p>
            <a:endParaRPr lang="en-US" dirty="0"/>
          </a:p>
        </p:txBody>
      </p:sp>
      <p:sp>
        <p:nvSpPr>
          <p:cNvPr id="3" name="Date Placeholder 2"/>
          <p:cNvSpPr>
            <a:spLocks noGrp="1"/>
          </p:cNvSpPr>
          <p:nvPr>
            <p:ph type="dt" sz="quarter" idx="1"/>
          </p:nvPr>
        </p:nvSpPr>
        <p:spPr>
          <a:xfrm>
            <a:off x="5273004" y="0"/>
            <a:ext cx="4033943" cy="351155"/>
          </a:xfrm>
          <a:prstGeom prst="rect">
            <a:avLst/>
          </a:prstGeom>
        </p:spPr>
        <p:txBody>
          <a:bodyPr vert="horz" lIns="91909" tIns="45955" rIns="91909" bIns="45955" rtlCol="0"/>
          <a:lstStyle>
            <a:lvl1pPr algn="r">
              <a:defRPr sz="1200"/>
            </a:lvl1pPr>
          </a:lstStyle>
          <a:p>
            <a:fld id="{43729E30-BFD1-4E1C-841B-E404C2ABE02A}" type="datetimeFigureOut">
              <a:rPr lang="en-US" smtClean="0"/>
              <a:t>2/9/2022</a:t>
            </a:fld>
            <a:endParaRPr lang="en-US" dirty="0"/>
          </a:p>
        </p:txBody>
      </p:sp>
      <p:sp>
        <p:nvSpPr>
          <p:cNvPr id="4" name="Footer Placeholder 3"/>
          <p:cNvSpPr>
            <a:spLocks noGrp="1"/>
          </p:cNvSpPr>
          <p:nvPr>
            <p:ph type="ftr" sz="quarter" idx="2"/>
          </p:nvPr>
        </p:nvSpPr>
        <p:spPr>
          <a:xfrm>
            <a:off x="1" y="6670728"/>
            <a:ext cx="4033943" cy="351155"/>
          </a:xfrm>
          <a:prstGeom prst="rect">
            <a:avLst/>
          </a:prstGeom>
        </p:spPr>
        <p:txBody>
          <a:bodyPr vert="horz" lIns="91909" tIns="45955" rIns="91909" bIns="459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73004" y="6670728"/>
            <a:ext cx="4033943" cy="351155"/>
          </a:xfrm>
          <a:prstGeom prst="rect">
            <a:avLst/>
          </a:prstGeom>
        </p:spPr>
        <p:txBody>
          <a:bodyPr vert="horz" lIns="91909" tIns="45955" rIns="91909" bIns="45955" rtlCol="0" anchor="b"/>
          <a:lstStyle>
            <a:lvl1pPr algn="r">
              <a:defRPr sz="1200"/>
            </a:lvl1pPr>
          </a:lstStyle>
          <a:p>
            <a:fld id="{1CB12B47-25DB-467A-8A95-C141C7E0B840}" type="slidenum">
              <a:rPr lang="en-US" smtClean="0"/>
              <a:t>‹#›</a:t>
            </a:fld>
            <a:endParaRPr lang="en-US" dirty="0"/>
          </a:p>
        </p:txBody>
      </p:sp>
    </p:spTree>
    <p:extLst>
      <p:ext uri="{BB962C8B-B14F-4D97-AF65-F5344CB8AC3E}">
        <p14:creationId xmlns:p14="http://schemas.microsoft.com/office/powerpoint/2010/main" val="2580464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1155"/>
          </a:xfrm>
          <a:prstGeom prst="rect">
            <a:avLst/>
          </a:prstGeom>
        </p:spPr>
        <p:txBody>
          <a:bodyPr vert="horz" lIns="91909" tIns="45955" rIns="91909" bIns="45955" rtlCol="0"/>
          <a:lstStyle>
            <a:lvl1pPr algn="l">
              <a:defRPr sz="1200"/>
            </a:lvl1pPr>
          </a:lstStyle>
          <a:p>
            <a:endParaRPr lang="en-US" dirty="0"/>
          </a:p>
        </p:txBody>
      </p:sp>
      <p:sp>
        <p:nvSpPr>
          <p:cNvPr id="3" name="Date Placeholder 2"/>
          <p:cNvSpPr>
            <a:spLocks noGrp="1"/>
          </p:cNvSpPr>
          <p:nvPr>
            <p:ph type="dt" idx="1"/>
          </p:nvPr>
        </p:nvSpPr>
        <p:spPr>
          <a:xfrm>
            <a:off x="5273004" y="0"/>
            <a:ext cx="4033943" cy="351155"/>
          </a:xfrm>
          <a:prstGeom prst="rect">
            <a:avLst/>
          </a:prstGeom>
        </p:spPr>
        <p:txBody>
          <a:bodyPr vert="horz" lIns="91909" tIns="45955" rIns="91909" bIns="45955" rtlCol="0"/>
          <a:lstStyle>
            <a:lvl1pPr algn="r">
              <a:defRPr sz="1200"/>
            </a:lvl1pPr>
          </a:lstStyle>
          <a:p>
            <a:fld id="{F64531C4-3B84-41E0-8736-7EFA56AB2187}" type="datetimeFigureOut">
              <a:rPr lang="en-US" smtClean="0"/>
              <a:t>2/9/2022</a:t>
            </a:fld>
            <a:endParaRPr lang="en-US" dirty="0"/>
          </a:p>
        </p:txBody>
      </p:sp>
      <p:sp>
        <p:nvSpPr>
          <p:cNvPr id="4" name="Slide Image Placeholder 3"/>
          <p:cNvSpPr>
            <a:spLocks noGrp="1" noRot="1" noChangeAspect="1"/>
          </p:cNvSpPr>
          <p:nvPr>
            <p:ph type="sldImg" idx="2"/>
          </p:nvPr>
        </p:nvSpPr>
        <p:spPr>
          <a:xfrm>
            <a:off x="2897188" y="525463"/>
            <a:ext cx="3514725" cy="2635250"/>
          </a:xfrm>
          <a:prstGeom prst="rect">
            <a:avLst/>
          </a:prstGeom>
          <a:noFill/>
          <a:ln w="12700">
            <a:solidFill>
              <a:prstClr val="black"/>
            </a:solidFill>
          </a:ln>
        </p:spPr>
        <p:txBody>
          <a:bodyPr vert="horz" lIns="91909" tIns="45955" rIns="91909" bIns="45955" rtlCol="0" anchor="ctr"/>
          <a:lstStyle/>
          <a:p>
            <a:endParaRPr lang="en-US" dirty="0"/>
          </a:p>
        </p:txBody>
      </p:sp>
      <p:sp>
        <p:nvSpPr>
          <p:cNvPr id="5" name="Notes Placeholder 4"/>
          <p:cNvSpPr>
            <a:spLocks noGrp="1"/>
          </p:cNvSpPr>
          <p:nvPr>
            <p:ph type="body" sz="quarter" idx="3"/>
          </p:nvPr>
        </p:nvSpPr>
        <p:spPr>
          <a:xfrm>
            <a:off x="930910" y="3335974"/>
            <a:ext cx="7447280" cy="3160395"/>
          </a:xfrm>
          <a:prstGeom prst="rect">
            <a:avLst/>
          </a:prstGeom>
        </p:spPr>
        <p:txBody>
          <a:bodyPr vert="horz" lIns="91909" tIns="45955" rIns="91909" bIns="4595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8"/>
            <a:ext cx="4033943" cy="351155"/>
          </a:xfrm>
          <a:prstGeom prst="rect">
            <a:avLst/>
          </a:prstGeom>
        </p:spPr>
        <p:txBody>
          <a:bodyPr vert="horz" lIns="91909" tIns="45955" rIns="91909" bIns="459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8"/>
            <a:ext cx="4033943" cy="351155"/>
          </a:xfrm>
          <a:prstGeom prst="rect">
            <a:avLst/>
          </a:prstGeom>
        </p:spPr>
        <p:txBody>
          <a:bodyPr vert="horz" lIns="91909" tIns="45955" rIns="91909" bIns="45955" rtlCol="0" anchor="b"/>
          <a:lstStyle>
            <a:lvl1pPr algn="r">
              <a:defRPr sz="1200"/>
            </a:lvl1pPr>
          </a:lstStyle>
          <a:p>
            <a:fld id="{06E69B86-41FB-4ABE-8930-C7C9E95973A9}" type="slidenum">
              <a:rPr lang="en-US" smtClean="0"/>
              <a:t>‹#›</a:t>
            </a:fld>
            <a:endParaRPr lang="en-US" dirty="0"/>
          </a:p>
        </p:txBody>
      </p:sp>
    </p:spTree>
    <p:extLst>
      <p:ext uri="{BB962C8B-B14F-4D97-AF65-F5344CB8AC3E}">
        <p14:creationId xmlns:p14="http://schemas.microsoft.com/office/powerpoint/2010/main" val="96916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1</a:t>
            </a:fld>
            <a:endParaRPr lang="en-US" dirty="0"/>
          </a:p>
        </p:txBody>
      </p:sp>
    </p:spTree>
    <p:extLst>
      <p:ext uri="{BB962C8B-B14F-4D97-AF65-F5344CB8AC3E}">
        <p14:creationId xmlns:p14="http://schemas.microsoft.com/office/powerpoint/2010/main" val="3348933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10</a:t>
            </a:fld>
            <a:endParaRPr lang="en-US" dirty="0"/>
          </a:p>
        </p:txBody>
      </p:sp>
    </p:spTree>
    <p:extLst>
      <p:ext uri="{BB962C8B-B14F-4D97-AF65-F5344CB8AC3E}">
        <p14:creationId xmlns:p14="http://schemas.microsoft.com/office/powerpoint/2010/main" val="839096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11</a:t>
            </a:fld>
            <a:endParaRPr lang="en-US" dirty="0"/>
          </a:p>
        </p:txBody>
      </p:sp>
    </p:spTree>
    <p:extLst>
      <p:ext uri="{BB962C8B-B14F-4D97-AF65-F5344CB8AC3E}">
        <p14:creationId xmlns:p14="http://schemas.microsoft.com/office/powerpoint/2010/main" val="1503670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12</a:t>
            </a:fld>
            <a:endParaRPr lang="en-US" dirty="0"/>
          </a:p>
        </p:txBody>
      </p:sp>
    </p:spTree>
    <p:extLst>
      <p:ext uri="{BB962C8B-B14F-4D97-AF65-F5344CB8AC3E}">
        <p14:creationId xmlns:p14="http://schemas.microsoft.com/office/powerpoint/2010/main" val="1061878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13</a:t>
            </a:fld>
            <a:endParaRPr lang="en-US" dirty="0"/>
          </a:p>
        </p:txBody>
      </p:sp>
    </p:spTree>
    <p:extLst>
      <p:ext uri="{BB962C8B-B14F-4D97-AF65-F5344CB8AC3E}">
        <p14:creationId xmlns:p14="http://schemas.microsoft.com/office/powerpoint/2010/main" val="406985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14</a:t>
            </a:fld>
            <a:endParaRPr lang="en-US" dirty="0"/>
          </a:p>
        </p:txBody>
      </p:sp>
    </p:spTree>
    <p:extLst>
      <p:ext uri="{BB962C8B-B14F-4D97-AF65-F5344CB8AC3E}">
        <p14:creationId xmlns:p14="http://schemas.microsoft.com/office/powerpoint/2010/main" val="3902348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15</a:t>
            </a:fld>
            <a:endParaRPr lang="en-US" dirty="0"/>
          </a:p>
        </p:txBody>
      </p:sp>
    </p:spTree>
    <p:extLst>
      <p:ext uri="{BB962C8B-B14F-4D97-AF65-F5344CB8AC3E}">
        <p14:creationId xmlns:p14="http://schemas.microsoft.com/office/powerpoint/2010/main" val="690128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16</a:t>
            </a:fld>
            <a:endParaRPr lang="en-US" dirty="0"/>
          </a:p>
        </p:txBody>
      </p:sp>
    </p:spTree>
    <p:extLst>
      <p:ext uri="{BB962C8B-B14F-4D97-AF65-F5344CB8AC3E}">
        <p14:creationId xmlns:p14="http://schemas.microsoft.com/office/powerpoint/2010/main" val="2312116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17</a:t>
            </a:fld>
            <a:endParaRPr lang="en-US" dirty="0"/>
          </a:p>
        </p:txBody>
      </p:sp>
    </p:spTree>
    <p:extLst>
      <p:ext uri="{BB962C8B-B14F-4D97-AF65-F5344CB8AC3E}">
        <p14:creationId xmlns:p14="http://schemas.microsoft.com/office/powerpoint/2010/main" val="1654732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18</a:t>
            </a:fld>
            <a:endParaRPr lang="en-US" dirty="0"/>
          </a:p>
        </p:txBody>
      </p:sp>
    </p:spTree>
    <p:extLst>
      <p:ext uri="{BB962C8B-B14F-4D97-AF65-F5344CB8AC3E}">
        <p14:creationId xmlns:p14="http://schemas.microsoft.com/office/powerpoint/2010/main" val="3762318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19</a:t>
            </a:fld>
            <a:endParaRPr lang="en-US" dirty="0"/>
          </a:p>
        </p:txBody>
      </p:sp>
    </p:spTree>
    <p:extLst>
      <p:ext uri="{BB962C8B-B14F-4D97-AF65-F5344CB8AC3E}">
        <p14:creationId xmlns:p14="http://schemas.microsoft.com/office/powerpoint/2010/main" val="382065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2</a:t>
            </a:fld>
            <a:endParaRPr lang="en-US" dirty="0"/>
          </a:p>
        </p:txBody>
      </p:sp>
    </p:spTree>
    <p:extLst>
      <p:ext uri="{BB962C8B-B14F-4D97-AF65-F5344CB8AC3E}">
        <p14:creationId xmlns:p14="http://schemas.microsoft.com/office/powerpoint/2010/main" val="636052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20</a:t>
            </a:fld>
            <a:endParaRPr lang="en-US" dirty="0"/>
          </a:p>
        </p:txBody>
      </p:sp>
    </p:spTree>
    <p:extLst>
      <p:ext uri="{BB962C8B-B14F-4D97-AF65-F5344CB8AC3E}">
        <p14:creationId xmlns:p14="http://schemas.microsoft.com/office/powerpoint/2010/main" val="2053470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21</a:t>
            </a:fld>
            <a:endParaRPr lang="en-US" dirty="0"/>
          </a:p>
        </p:txBody>
      </p:sp>
    </p:spTree>
    <p:extLst>
      <p:ext uri="{BB962C8B-B14F-4D97-AF65-F5344CB8AC3E}">
        <p14:creationId xmlns:p14="http://schemas.microsoft.com/office/powerpoint/2010/main" val="3768902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22</a:t>
            </a:fld>
            <a:endParaRPr lang="en-US" dirty="0"/>
          </a:p>
        </p:txBody>
      </p:sp>
    </p:spTree>
    <p:extLst>
      <p:ext uri="{BB962C8B-B14F-4D97-AF65-F5344CB8AC3E}">
        <p14:creationId xmlns:p14="http://schemas.microsoft.com/office/powerpoint/2010/main" val="4277513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23</a:t>
            </a:fld>
            <a:endParaRPr lang="en-US" dirty="0"/>
          </a:p>
        </p:txBody>
      </p:sp>
    </p:spTree>
    <p:extLst>
      <p:ext uri="{BB962C8B-B14F-4D97-AF65-F5344CB8AC3E}">
        <p14:creationId xmlns:p14="http://schemas.microsoft.com/office/powerpoint/2010/main" val="3536294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24</a:t>
            </a:fld>
            <a:endParaRPr lang="en-US" dirty="0"/>
          </a:p>
        </p:txBody>
      </p:sp>
    </p:spTree>
    <p:extLst>
      <p:ext uri="{BB962C8B-B14F-4D97-AF65-F5344CB8AC3E}">
        <p14:creationId xmlns:p14="http://schemas.microsoft.com/office/powerpoint/2010/main" val="2667124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25</a:t>
            </a:fld>
            <a:endParaRPr lang="en-US" dirty="0"/>
          </a:p>
        </p:txBody>
      </p:sp>
    </p:spTree>
    <p:extLst>
      <p:ext uri="{BB962C8B-B14F-4D97-AF65-F5344CB8AC3E}">
        <p14:creationId xmlns:p14="http://schemas.microsoft.com/office/powerpoint/2010/main" val="485121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26</a:t>
            </a:fld>
            <a:endParaRPr lang="en-US" dirty="0"/>
          </a:p>
        </p:txBody>
      </p:sp>
    </p:spTree>
    <p:extLst>
      <p:ext uri="{BB962C8B-B14F-4D97-AF65-F5344CB8AC3E}">
        <p14:creationId xmlns:p14="http://schemas.microsoft.com/office/powerpoint/2010/main" val="2010163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27</a:t>
            </a:fld>
            <a:endParaRPr lang="en-US" dirty="0"/>
          </a:p>
        </p:txBody>
      </p:sp>
    </p:spTree>
    <p:extLst>
      <p:ext uri="{BB962C8B-B14F-4D97-AF65-F5344CB8AC3E}">
        <p14:creationId xmlns:p14="http://schemas.microsoft.com/office/powerpoint/2010/main" val="579918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28</a:t>
            </a:fld>
            <a:endParaRPr lang="en-US" dirty="0"/>
          </a:p>
        </p:txBody>
      </p:sp>
    </p:spTree>
    <p:extLst>
      <p:ext uri="{BB962C8B-B14F-4D97-AF65-F5344CB8AC3E}">
        <p14:creationId xmlns:p14="http://schemas.microsoft.com/office/powerpoint/2010/main" val="2453305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29</a:t>
            </a:fld>
            <a:endParaRPr lang="en-US" dirty="0"/>
          </a:p>
        </p:txBody>
      </p:sp>
    </p:spTree>
    <p:extLst>
      <p:ext uri="{BB962C8B-B14F-4D97-AF65-F5344CB8AC3E}">
        <p14:creationId xmlns:p14="http://schemas.microsoft.com/office/powerpoint/2010/main" val="179638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3</a:t>
            </a:fld>
            <a:endParaRPr lang="en-US" dirty="0"/>
          </a:p>
        </p:txBody>
      </p:sp>
    </p:spTree>
    <p:extLst>
      <p:ext uri="{BB962C8B-B14F-4D97-AF65-F5344CB8AC3E}">
        <p14:creationId xmlns:p14="http://schemas.microsoft.com/office/powerpoint/2010/main" val="78944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30</a:t>
            </a:fld>
            <a:endParaRPr lang="en-US" dirty="0"/>
          </a:p>
        </p:txBody>
      </p:sp>
    </p:spTree>
    <p:extLst>
      <p:ext uri="{BB962C8B-B14F-4D97-AF65-F5344CB8AC3E}">
        <p14:creationId xmlns:p14="http://schemas.microsoft.com/office/powerpoint/2010/main" val="3058120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31</a:t>
            </a:fld>
            <a:endParaRPr lang="en-US" dirty="0"/>
          </a:p>
        </p:txBody>
      </p:sp>
    </p:spTree>
    <p:extLst>
      <p:ext uri="{BB962C8B-B14F-4D97-AF65-F5344CB8AC3E}">
        <p14:creationId xmlns:p14="http://schemas.microsoft.com/office/powerpoint/2010/main" val="3567091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32</a:t>
            </a:fld>
            <a:endParaRPr lang="en-US" dirty="0"/>
          </a:p>
        </p:txBody>
      </p:sp>
    </p:spTree>
    <p:extLst>
      <p:ext uri="{BB962C8B-B14F-4D97-AF65-F5344CB8AC3E}">
        <p14:creationId xmlns:p14="http://schemas.microsoft.com/office/powerpoint/2010/main" val="1060290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33</a:t>
            </a:fld>
            <a:endParaRPr lang="en-US" dirty="0"/>
          </a:p>
        </p:txBody>
      </p:sp>
    </p:spTree>
    <p:extLst>
      <p:ext uri="{BB962C8B-B14F-4D97-AF65-F5344CB8AC3E}">
        <p14:creationId xmlns:p14="http://schemas.microsoft.com/office/powerpoint/2010/main" val="3070062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34</a:t>
            </a:fld>
            <a:endParaRPr lang="en-US" dirty="0"/>
          </a:p>
        </p:txBody>
      </p:sp>
    </p:spTree>
    <p:extLst>
      <p:ext uri="{BB962C8B-B14F-4D97-AF65-F5344CB8AC3E}">
        <p14:creationId xmlns:p14="http://schemas.microsoft.com/office/powerpoint/2010/main" val="2002950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35</a:t>
            </a:fld>
            <a:endParaRPr lang="en-US" dirty="0"/>
          </a:p>
        </p:txBody>
      </p:sp>
    </p:spTree>
    <p:extLst>
      <p:ext uri="{BB962C8B-B14F-4D97-AF65-F5344CB8AC3E}">
        <p14:creationId xmlns:p14="http://schemas.microsoft.com/office/powerpoint/2010/main" val="4197200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36</a:t>
            </a:fld>
            <a:endParaRPr lang="en-US" dirty="0"/>
          </a:p>
        </p:txBody>
      </p:sp>
    </p:spTree>
    <p:extLst>
      <p:ext uri="{BB962C8B-B14F-4D97-AF65-F5344CB8AC3E}">
        <p14:creationId xmlns:p14="http://schemas.microsoft.com/office/powerpoint/2010/main" val="610223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37</a:t>
            </a:fld>
            <a:endParaRPr lang="en-US" dirty="0"/>
          </a:p>
        </p:txBody>
      </p:sp>
    </p:spTree>
    <p:extLst>
      <p:ext uri="{BB962C8B-B14F-4D97-AF65-F5344CB8AC3E}">
        <p14:creationId xmlns:p14="http://schemas.microsoft.com/office/powerpoint/2010/main" val="1490574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38</a:t>
            </a:fld>
            <a:endParaRPr lang="en-US" dirty="0"/>
          </a:p>
        </p:txBody>
      </p:sp>
    </p:spTree>
    <p:extLst>
      <p:ext uri="{BB962C8B-B14F-4D97-AF65-F5344CB8AC3E}">
        <p14:creationId xmlns:p14="http://schemas.microsoft.com/office/powerpoint/2010/main" val="1309616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39</a:t>
            </a:fld>
            <a:endParaRPr lang="en-US" dirty="0"/>
          </a:p>
        </p:txBody>
      </p:sp>
    </p:spTree>
    <p:extLst>
      <p:ext uri="{BB962C8B-B14F-4D97-AF65-F5344CB8AC3E}">
        <p14:creationId xmlns:p14="http://schemas.microsoft.com/office/powerpoint/2010/main" val="148103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4</a:t>
            </a:fld>
            <a:endParaRPr lang="en-US" dirty="0"/>
          </a:p>
        </p:txBody>
      </p:sp>
    </p:spTree>
    <p:extLst>
      <p:ext uri="{BB962C8B-B14F-4D97-AF65-F5344CB8AC3E}">
        <p14:creationId xmlns:p14="http://schemas.microsoft.com/office/powerpoint/2010/main" val="4381603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40</a:t>
            </a:fld>
            <a:endParaRPr lang="en-US" dirty="0"/>
          </a:p>
        </p:txBody>
      </p:sp>
    </p:spTree>
    <p:extLst>
      <p:ext uri="{BB962C8B-B14F-4D97-AF65-F5344CB8AC3E}">
        <p14:creationId xmlns:p14="http://schemas.microsoft.com/office/powerpoint/2010/main" val="135160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5</a:t>
            </a:fld>
            <a:endParaRPr lang="en-US" dirty="0"/>
          </a:p>
        </p:txBody>
      </p:sp>
    </p:spTree>
    <p:extLst>
      <p:ext uri="{BB962C8B-B14F-4D97-AF65-F5344CB8AC3E}">
        <p14:creationId xmlns:p14="http://schemas.microsoft.com/office/powerpoint/2010/main" val="386111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6</a:t>
            </a:fld>
            <a:endParaRPr lang="en-US" dirty="0"/>
          </a:p>
        </p:txBody>
      </p:sp>
    </p:spTree>
    <p:extLst>
      <p:ext uri="{BB962C8B-B14F-4D97-AF65-F5344CB8AC3E}">
        <p14:creationId xmlns:p14="http://schemas.microsoft.com/office/powerpoint/2010/main" val="3222469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7</a:t>
            </a:fld>
            <a:endParaRPr lang="en-US" dirty="0"/>
          </a:p>
        </p:txBody>
      </p:sp>
    </p:spTree>
    <p:extLst>
      <p:ext uri="{BB962C8B-B14F-4D97-AF65-F5344CB8AC3E}">
        <p14:creationId xmlns:p14="http://schemas.microsoft.com/office/powerpoint/2010/main" val="2732102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8</a:t>
            </a:fld>
            <a:endParaRPr lang="en-US" dirty="0"/>
          </a:p>
        </p:txBody>
      </p:sp>
    </p:spTree>
    <p:extLst>
      <p:ext uri="{BB962C8B-B14F-4D97-AF65-F5344CB8AC3E}">
        <p14:creationId xmlns:p14="http://schemas.microsoft.com/office/powerpoint/2010/main" val="63945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E69B86-41FB-4ABE-8930-C7C9E95973A9}" type="slidenum">
              <a:rPr lang="en-US" smtClean="0"/>
              <a:t>9</a:t>
            </a:fld>
            <a:endParaRPr lang="en-US" dirty="0"/>
          </a:p>
        </p:txBody>
      </p:sp>
    </p:spTree>
    <p:extLst>
      <p:ext uri="{BB962C8B-B14F-4D97-AF65-F5344CB8AC3E}">
        <p14:creationId xmlns:p14="http://schemas.microsoft.com/office/powerpoint/2010/main" val="102782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ct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6A36F7EE-7B5A-4DB4-A036-BA52D78D6127}" type="datetime1">
              <a:rPr lang="en-US" smtClean="0"/>
              <a:t>2/9/2022</a:t>
            </a:fld>
            <a:endParaRPr lang="en-US"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A902AFAA-E2F6-4086-A1F6-4299D752B36D}" type="slidenum">
              <a:rPr lang="en-US" smtClean="0"/>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007609-3513-40BB-B3D0-66CB620A2B58}" type="datetime1">
              <a:rPr lang="en-US" smtClean="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02AFAA-E2F6-4086-A1F6-4299D752B36D}"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820E46-AA44-42BF-B90C-E2FF87CAB637}" type="datetime1">
              <a:rPr lang="en-US" smtClean="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02AFAA-E2F6-4086-A1F6-4299D752B36D}"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ECDE04-85C0-4E6C-819F-50EA98A9ABC2}" type="datetime1">
              <a:rPr lang="en-US" smtClean="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02AFAA-E2F6-4086-A1F6-4299D752B36D}"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FE5FA087-FEC7-4112-AA14-76E312193DA0}" type="datetime1">
              <a:rPr lang="en-US" smtClean="0"/>
              <a:t>2/9/2022</a:t>
            </a:fld>
            <a:endParaRPr lang="en-US"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A902AFAA-E2F6-4086-A1F6-4299D752B36D}" type="slidenum">
              <a:rPr lang="en-US" smtClean="0"/>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28C7238-971D-4B8B-B53D-AF2CB0266B81}" type="datetime1">
              <a:rPr lang="en-US" smtClean="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41080" y="6514568"/>
            <a:ext cx="464288" cy="274320"/>
          </a:xfrm>
        </p:spPr>
        <p:txBody>
          <a:bodyPr/>
          <a:lstStyle/>
          <a:p>
            <a:fld id="{A902AFAA-E2F6-4086-A1F6-4299D752B36D}" type="slidenum">
              <a:rPr lang="en-US" smtClean="0"/>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ct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ct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91844CF-C640-4ED1-8F32-7B64B047313B}" type="datetime1">
              <a:rPr lang="en-US" smtClean="0"/>
              <a:t>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41080" y="6514568"/>
            <a:ext cx="464288" cy="274320"/>
          </a:xfrm>
        </p:spPr>
        <p:txBody>
          <a:bodyPr/>
          <a:lstStyle/>
          <a:p>
            <a:fld id="{A902AFAA-E2F6-4086-A1F6-4299D752B36D}"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6CFB2DB-6972-442F-846D-05AAD046AFCA}" type="datetime1">
              <a:rPr lang="en-US" smtClean="0"/>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02AFAA-E2F6-4086-A1F6-4299D752B36D}" type="slidenum">
              <a:rPr lang="en-US" smtClean="0"/>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2EC28-26BD-427F-AD39-DBE590AC61F0}" type="datetime1">
              <a:rPr lang="en-US" smtClean="0"/>
              <a:t>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ct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9D4A46FE-BB12-4C13-99AF-3D795D2EEC75}" type="datetime1">
              <a:rPr lang="en-US" smtClean="0"/>
              <a:t>2/9/2022</a:t>
            </a:fld>
            <a:endParaRPr lang="en-US"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A902AFAA-E2F6-4086-A1F6-4299D752B36D}" type="slidenum">
              <a:rPr lang="en-US" smtClean="0"/>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ct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8" name="Date Placeholder 7"/>
          <p:cNvSpPr>
            <a:spLocks noGrp="1"/>
          </p:cNvSpPr>
          <p:nvPr>
            <p:ph type="dt" sz="half" idx="10"/>
          </p:nvPr>
        </p:nvSpPr>
        <p:spPr>
          <a:xfrm>
            <a:off x="5562600" y="6509004"/>
            <a:ext cx="3002280" cy="274320"/>
          </a:xfrm>
        </p:spPr>
        <p:txBody>
          <a:bodyPr vert="horz" rtlCol="0"/>
          <a:lstStyle/>
          <a:p>
            <a:fld id="{87537BBE-0564-4489-9649-1C70C403C296}" type="datetime1">
              <a:rPr lang="en-US" smtClean="0"/>
              <a:t>2/9/2022</a:t>
            </a:fld>
            <a:endParaRPr lang="en-US"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A902AFAA-E2F6-4086-A1F6-4299D752B36D}" type="slidenum">
              <a:rPr lang="en-US" smtClean="0"/>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endParaRPr lang="en-US"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fld id="{BAA61D8D-7C64-473E-ABCD-82BD290778AF}" type="datetime1">
              <a:rPr lang="en-US" smtClean="0"/>
              <a:t>2/9/2022</a:t>
            </a:fld>
            <a:endParaRPr lang="en-US"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fld id="{A902AFAA-E2F6-4086-A1F6-4299D752B36D}" type="slidenum">
              <a:rPr lang="en-US" smtClean="0"/>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ct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Tx/>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Tx/>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Tx/>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0" y="1447800"/>
            <a:ext cx="9144000" cy="2667000"/>
          </a:xfrm>
        </p:spPr>
        <p:txBody>
          <a:bodyPr>
            <a:noAutofit/>
          </a:bodyPr>
          <a:lstStyle/>
          <a:p>
            <a:endParaRPr lang="en-US" sz="2000" b="1" i="1" dirty="0"/>
          </a:p>
          <a:p>
            <a:pPr algn="ctr"/>
            <a:r>
              <a:rPr lang="en-US" sz="4800" b="1" dirty="0">
                <a:effectLst>
                  <a:outerShdw blurRad="38100" dist="38100" dir="2700000" algn="tl">
                    <a:srgbClr val="000000">
                      <a:alpha val="43137"/>
                    </a:srgbClr>
                  </a:outerShdw>
                </a:effectLst>
              </a:rPr>
              <a:t>Mitigating Potential Legal Malpractice Claims</a:t>
            </a:r>
            <a:endParaRPr lang="en-US" sz="4800" dirty="0">
              <a:effectLst>
                <a:outerShdw blurRad="38100" dist="38100" dir="2700000" algn="tl">
                  <a:srgbClr val="000000">
                    <a:alpha val="43137"/>
                  </a:srgbClr>
                </a:outerShdw>
              </a:effectLst>
            </a:endParaRPr>
          </a:p>
        </p:txBody>
      </p:sp>
      <p:sp>
        <p:nvSpPr>
          <p:cNvPr id="5" name="TextBox 4"/>
          <p:cNvSpPr txBox="1"/>
          <p:nvPr/>
        </p:nvSpPr>
        <p:spPr>
          <a:xfrm>
            <a:off x="381000" y="4355574"/>
            <a:ext cx="8305800" cy="2215991"/>
          </a:xfrm>
          <a:prstGeom prst="rect">
            <a:avLst/>
          </a:prstGeom>
          <a:noFill/>
        </p:spPr>
        <p:txBody>
          <a:bodyPr wrap="square" rtlCol="0">
            <a:spAutoFit/>
          </a:bodyPr>
          <a:lstStyle/>
          <a:p>
            <a:r>
              <a:rPr lang="en-US" sz="2300" dirty="0">
                <a:solidFill>
                  <a:schemeClr val="bg1">
                    <a:lumMod val="85000"/>
                    <a:lumOff val="15000"/>
                  </a:schemeClr>
                </a:solidFill>
              </a:rPr>
              <a:t>Presented by:</a:t>
            </a:r>
          </a:p>
          <a:p>
            <a:endParaRPr lang="en-US" sz="2300" dirty="0">
              <a:solidFill>
                <a:schemeClr val="bg1">
                  <a:lumMod val="85000"/>
                  <a:lumOff val="15000"/>
                </a:schemeClr>
              </a:solidFill>
            </a:endParaRPr>
          </a:p>
          <a:p>
            <a:r>
              <a:rPr lang="en-US" sz="2300" dirty="0">
                <a:solidFill>
                  <a:schemeClr val="bg1">
                    <a:lumMod val="85000"/>
                    <a:lumOff val="15000"/>
                  </a:schemeClr>
                </a:solidFill>
              </a:rPr>
              <a:t>Brad Barkin, Lemme Insurance Group</a:t>
            </a:r>
          </a:p>
          <a:p>
            <a:r>
              <a:rPr lang="en-US" sz="2300" dirty="0">
                <a:solidFill>
                  <a:schemeClr val="bg1">
                    <a:lumMod val="85000"/>
                    <a:lumOff val="15000"/>
                  </a:schemeClr>
                </a:solidFill>
              </a:rPr>
              <a:t>John Wynn, Lemme Insurance Group</a:t>
            </a:r>
          </a:p>
          <a:p>
            <a:r>
              <a:rPr lang="en-US" sz="2300" dirty="0">
                <a:solidFill>
                  <a:schemeClr val="bg1">
                    <a:lumMod val="85000"/>
                    <a:lumOff val="15000"/>
                  </a:schemeClr>
                </a:solidFill>
              </a:rPr>
              <a:t>Jason E. Fellner, Murphy Pearson Bradley &amp; Feeney</a:t>
            </a:r>
          </a:p>
          <a:p>
            <a:r>
              <a:rPr lang="en-US" sz="2300" dirty="0">
                <a:solidFill>
                  <a:schemeClr val="bg1">
                    <a:lumMod val="85000"/>
                    <a:lumOff val="15000"/>
                  </a:schemeClr>
                </a:solidFill>
              </a:rPr>
              <a:t>Peter L. Weber, Murphy Pearson Bradley &amp; Feeney</a:t>
            </a:r>
          </a:p>
        </p:txBody>
      </p:sp>
    </p:spTree>
    <p:extLst>
      <p:ext uri="{BB962C8B-B14F-4D97-AF65-F5344CB8AC3E}">
        <p14:creationId xmlns:p14="http://schemas.microsoft.com/office/powerpoint/2010/main" val="72126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lvl="0" algn="l"/>
            <a:r>
              <a:rPr lang="en-US" sz="4000" dirty="0">
                <a:effectLst/>
              </a:rPr>
              <a:t>Conflicts of Interest</a:t>
            </a:r>
          </a:p>
        </p:txBody>
      </p:sp>
      <p:sp>
        <p:nvSpPr>
          <p:cNvPr id="3" name="Content Placeholder 2"/>
          <p:cNvSpPr>
            <a:spLocks noGrp="1"/>
          </p:cNvSpPr>
          <p:nvPr>
            <p:ph idx="1"/>
          </p:nvPr>
        </p:nvSpPr>
        <p:spPr>
          <a:xfrm>
            <a:off x="533400" y="1600200"/>
            <a:ext cx="8305800" cy="4648200"/>
          </a:xfrm>
        </p:spPr>
        <p:txBody>
          <a:bodyPr>
            <a:normAutofit fontScale="85000" lnSpcReduction="20000"/>
          </a:bodyPr>
          <a:lstStyle/>
          <a:p>
            <a:pPr lvl="1"/>
            <a:r>
              <a:rPr lang="en-US" sz="2800" dirty="0"/>
              <a:t>Rule 3-310 Avoiding the Representation of Adverse Interests</a:t>
            </a:r>
          </a:p>
          <a:p>
            <a:pPr lvl="1"/>
            <a:r>
              <a:rPr lang="en-US" sz="2800" dirty="0"/>
              <a:t> (C) A member shall not, without the informed written consent of each client:</a:t>
            </a:r>
          </a:p>
          <a:p>
            <a:pPr lvl="1"/>
            <a:r>
              <a:rPr lang="en-US" sz="2800" dirty="0"/>
              <a:t>(1) Accept representation of more than one client in a matter in which the interests of the clients potentially conflict; or</a:t>
            </a:r>
          </a:p>
          <a:p>
            <a:pPr lvl="1"/>
            <a:r>
              <a:rPr lang="en-US" sz="2800" dirty="0"/>
              <a:t>(2) Accept or continue representation of more than one client in a matter in which the interests of the clients actually conflict; or</a:t>
            </a:r>
          </a:p>
          <a:p>
            <a:pPr lvl="1"/>
            <a:r>
              <a:rPr lang="en-US" sz="2800" dirty="0"/>
              <a:t>(3) Represent a client in a matter and at the same time in a separate matter accept as a client a person or entity whose interest in the first matter is adverse to the client in the first matter.</a:t>
            </a:r>
          </a:p>
          <a:p>
            <a:pPr>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10</a:t>
            </a:fld>
            <a:endParaRPr lang="en-US" dirty="0"/>
          </a:p>
        </p:txBody>
      </p:sp>
    </p:spTree>
    <p:extLst>
      <p:ext uri="{BB962C8B-B14F-4D97-AF65-F5344CB8AC3E}">
        <p14:creationId xmlns:p14="http://schemas.microsoft.com/office/powerpoint/2010/main" val="3533260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lvl="0" algn="l"/>
            <a:r>
              <a:rPr lang="en-US" dirty="0">
                <a:effectLst/>
              </a:rPr>
              <a:t>Informed Written Consent</a:t>
            </a:r>
          </a:p>
        </p:txBody>
      </p:sp>
      <p:sp>
        <p:nvSpPr>
          <p:cNvPr id="3" name="Content Placeholder 2"/>
          <p:cNvSpPr>
            <a:spLocks noGrp="1"/>
          </p:cNvSpPr>
          <p:nvPr>
            <p:ph idx="1"/>
          </p:nvPr>
        </p:nvSpPr>
        <p:spPr>
          <a:xfrm>
            <a:off x="533400" y="1600200"/>
            <a:ext cx="8305800" cy="4648200"/>
          </a:xfrm>
        </p:spPr>
        <p:txBody>
          <a:bodyPr>
            <a:normAutofit/>
          </a:bodyPr>
          <a:lstStyle/>
          <a:p>
            <a:pPr lvl="1"/>
            <a:r>
              <a:rPr lang="en-US" sz="2800" dirty="0"/>
              <a:t>"Informed written consent" means the client's or former client's written agreement to the representation following written disclosure. </a:t>
            </a:r>
          </a:p>
          <a:p>
            <a:pPr>
              <a:buNone/>
            </a:pPr>
            <a:endParaRPr lang="en-US" dirty="0"/>
          </a:p>
          <a:p>
            <a:r>
              <a:rPr lang="en-US" dirty="0"/>
              <a:t>Examples</a:t>
            </a:r>
          </a:p>
          <a:p>
            <a:endParaRPr lang="en-US" dirty="0"/>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11</a:t>
            </a:fld>
            <a:endParaRPr lang="en-US" dirty="0"/>
          </a:p>
        </p:txBody>
      </p:sp>
    </p:spTree>
    <p:extLst>
      <p:ext uri="{BB962C8B-B14F-4D97-AF65-F5344CB8AC3E}">
        <p14:creationId xmlns:p14="http://schemas.microsoft.com/office/powerpoint/2010/main" val="2979547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US" dirty="0"/>
              <a:t>Discharge of Attorney</a:t>
            </a:r>
          </a:p>
        </p:txBody>
      </p:sp>
      <p:sp>
        <p:nvSpPr>
          <p:cNvPr id="8" name="Content Placeholder 7"/>
          <p:cNvSpPr>
            <a:spLocks noGrp="1"/>
          </p:cNvSpPr>
          <p:nvPr>
            <p:ph idx="1"/>
          </p:nvPr>
        </p:nvSpPr>
        <p:spPr>
          <a:xfrm>
            <a:off x="457200" y="1646236"/>
            <a:ext cx="8229600" cy="4906963"/>
          </a:xfrm>
        </p:spPr>
        <p:txBody>
          <a:bodyPr>
            <a:normAutofit fontScale="62500" lnSpcReduction="20000"/>
          </a:bodyPr>
          <a:lstStyle/>
          <a:p>
            <a:r>
              <a:rPr lang="en-US" dirty="0"/>
              <a:t>Client has absolute power to discharge attorney at any time with or without cause.  (</a:t>
            </a:r>
            <a:r>
              <a:rPr lang="en-US" i="1" dirty="0"/>
              <a:t>Fracasse v. Brent </a:t>
            </a:r>
            <a:r>
              <a:rPr lang="en-US" dirty="0"/>
              <a:t>(1972) 6 Cal.3d 784, 790.)  Discharged attorney is entitled to recover reasonable value of services rendered to the time of discharge.  (</a:t>
            </a:r>
            <a:r>
              <a:rPr lang="en-US" u="sng" dirty="0"/>
              <a:t>Id</a:t>
            </a:r>
            <a:r>
              <a:rPr lang="en-US" dirty="0"/>
              <a:t>.)</a:t>
            </a:r>
          </a:p>
          <a:p>
            <a:endParaRPr lang="en-US" dirty="0"/>
          </a:p>
          <a:p>
            <a:r>
              <a:rPr lang="en-US" dirty="0"/>
              <a:t>Attorney may withdraw at any time as permitted under the Rules of Professional Conduct, which include: (a) client consents; (b) client’s conduct makes it unreasonably difficult for attorney to carry out the employment effectively, and (c) client fails to pay attorney fees or costs as required by the legal services agreement.  (Cal. Rule of Professional Conduct, Rule 3-700.)</a:t>
            </a:r>
          </a:p>
          <a:p>
            <a:pPr>
              <a:buNone/>
            </a:pPr>
            <a:endParaRPr lang="en-US" dirty="0"/>
          </a:p>
          <a:p>
            <a:r>
              <a:rPr lang="en-US" b="1" dirty="0"/>
              <a:t>GOOD PRACTICE</a:t>
            </a:r>
            <a:r>
              <a:rPr lang="en-US" dirty="0"/>
              <a:t>:  Send closing letter with final bill to begin clock on any legal malpractice action.  The time for filing a legal malpractice action is one-year from the date that the plaintiff knew or should have discovered the malpractice.  The statute is tolled for continued representation.  (See C.C.P. Section 340.6.)            </a:t>
            </a:r>
          </a:p>
          <a:p>
            <a:pPr algn="ctr">
              <a:buNone/>
            </a:pPr>
            <a:endParaRPr lang="en-US" dirty="0">
              <a:solidFill>
                <a:srgbClr val="C00000"/>
              </a:solidFill>
            </a:endParaRPr>
          </a:p>
          <a:p>
            <a:endParaRPr lang="en-US" dirty="0"/>
          </a:p>
        </p:txBody>
      </p:sp>
      <p:sp>
        <p:nvSpPr>
          <p:cNvPr id="2" name="Slide Number Placeholder 1"/>
          <p:cNvSpPr>
            <a:spLocks noGrp="1"/>
          </p:cNvSpPr>
          <p:nvPr>
            <p:ph type="sldNum" sz="quarter" idx="12"/>
          </p:nvPr>
        </p:nvSpPr>
        <p:spPr/>
        <p:txBody>
          <a:bodyPr/>
          <a:lstStyle/>
          <a:p>
            <a:fld id="{A902AFAA-E2F6-4086-A1F6-4299D752B36D}" type="slidenum">
              <a:rPr lang="en-US" smtClean="0"/>
              <a:t>12</a:t>
            </a:fld>
            <a:endParaRPr lang="en-US" dirty="0"/>
          </a:p>
        </p:txBody>
      </p:sp>
    </p:spTree>
    <p:extLst>
      <p:ext uri="{BB962C8B-B14F-4D97-AF65-F5344CB8AC3E}">
        <p14:creationId xmlns:p14="http://schemas.microsoft.com/office/powerpoint/2010/main" val="178527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Closing the Matter – Client’s File</a:t>
            </a:r>
          </a:p>
        </p:txBody>
      </p:sp>
      <p:sp>
        <p:nvSpPr>
          <p:cNvPr id="3" name="Content Placeholder 2"/>
          <p:cNvSpPr>
            <a:spLocks noGrp="1"/>
          </p:cNvSpPr>
          <p:nvPr>
            <p:ph idx="1"/>
          </p:nvPr>
        </p:nvSpPr>
        <p:spPr/>
        <p:txBody>
          <a:bodyPr>
            <a:normAutofit/>
          </a:bodyPr>
          <a:lstStyle/>
          <a:p>
            <a:r>
              <a:rPr lang="en-US" sz="2500" dirty="0"/>
              <a:t>Attorney is ethically obligated on termination of employment and at client’s request to promptly release client file.  (Cal. Rule of Professional Conduct, Rule 3-700.)</a:t>
            </a:r>
          </a:p>
          <a:p>
            <a:pPr>
              <a:buNone/>
            </a:pPr>
            <a:r>
              <a:rPr lang="en-US" sz="1500" dirty="0"/>
              <a:t> </a:t>
            </a:r>
          </a:p>
          <a:p>
            <a:r>
              <a:rPr lang="en-US" sz="2500" dirty="0"/>
              <a:t>Unless the attorney-client relationship is terminated, a lawyer is required to carry through to conclusion all matters undertaken for a client. The duration of the attorney-client relationship depends upon the agreed upon scope of the relationship. (</a:t>
            </a:r>
            <a:r>
              <a:rPr lang="en-US" sz="2500" i="1" dirty="0"/>
              <a:t>Matter of Allen </a:t>
            </a:r>
            <a:r>
              <a:rPr lang="en-US" sz="2500" dirty="0"/>
              <a:t>(Rev.Dept. 2010) 5 Cal. State Bar Ct.Rptr. 198, 204.)</a:t>
            </a:r>
          </a:p>
          <a:p>
            <a:pPr>
              <a:buNone/>
            </a:pPr>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13</a:t>
            </a:fld>
            <a:endParaRPr lang="en-US" dirty="0"/>
          </a:p>
        </p:txBody>
      </p:sp>
    </p:spTree>
    <p:extLst>
      <p:ext uri="{BB962C8B-B14F-4D97-AF65-F5344CB8AC3E}">
        <p14:creationId xmlns:p14="http://schemas.microsoft.com/office/powerpoint/2010/main" val="3322452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Managing Risk of Loss</a:t>
            </a:r>
          </a:p>
        </p:txBody>
      </p:sp>
      <p:sp>
        <p:nvSpPr>
          <p:cNvPr id="3" name="Content Placeholder 2"/>
          <p:cNvSpPr>
            <a:spLocks noGrp="1"/>
          </p:cNvSpPr>
          <p:nvPr>
            <p:ph idx="1"/>
          </p:nvPr>
        </p:nvSpPr>
        <p:spPr/>
        <p:txBody>
          <a:bodyPr>
            <a:normAutofit fontScale="85000" lnSpcReduction="20000"/>
          </a:bodyPr>
          <a:lstStyle/>
          <a:p>
            <a:r>
              <a:rPr lang="en-US" i="1" dirty="0"/>
              <a:t>The first rule of business is to survive and the guiding principle of business economics is not the maximization of profit, it is the avoidance of loss.“</a:t>
            </a:r>
            <a:r>
              <a:rPr lang="en-US" dirty="0"/>
              <a:t> Peter Drucker</a:t>
            </a:r>
          </a:p>
          <a:p>
            <a:r>
              <a:rPr lang="en-US" dirty="0"/>
              <a:t>What are our risk management strategies:</a:t>
            </a:r>
          </a:p>
          <a:p>
            <a:pPr lvl="1"/>
            <a:r>
              <a:rPr lang="en-US" dirty="0"/>
              <a:t>Avoid</a:t>
            </a:r>
          </a:p>
          <a:p>
            <a:pPr lvl="2"/>
            <a:r>
              <a:rPr lang="en-US" dirty="0"/>
              <a:t>Just Don’t Do It</a:t>
            </a:r>
          </a:p>
          <a:p>
            <a:pPr lvl="1"/>
            <a:r>
              <a:rPr lang="en-US" dirty="0"/>
              <a:t>Reduce</a:t>
            </a:r>
          </a:p>
          <a:p>
            <a:pPr lvl="2"/>
            <a:r>
              <a:rPr lang="en-US" dirty="0"/>
              <a:t>Reduce the chance of it happening or the harm caused </a:t>
            </a:r>
          </a:p>
          <a:p>
            <a:pPr lvl="1"/>
            <a:r>
              <a:rPr lang="en-US" dirty="0"/>
              <a:t>Share</a:t>
            </a:r>
          </a:p>
          <a:p>
            <a:pPr lvl="2"/>
            <a:r>
              <a:rPr lang="en-US" dirty="0"/>
              <a:t>Buy Insurance</a:t>
            </a:r>
          </a:p>
          <a:p>
            <a:pPr lvl="1"/>
            <a:r>
              <a:rPr lang="en-US" dirty="0"/>
              <a:t>Retain</a:t>
            </a:r>
          </a:p>
          <a:p>
            <a:pPr lvl="2"/>
            <a:r>
              <a:rPr lang="en-US" dirty="0"/>
              <a:t>We’ll Take Care of It</a:t>
            </a:r>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14</a:t>
            </a:fld>
            <a:endParaRPr lang="en-US" dirty="0"/>
          </a:p>
        </p:txBody>
      </p:sp>
    </p:spTree>
    <p:extLst>
      <p:ext uri="{BB962C8B-B14F-4D97-AF65-F5344CB8AC3E}">
        <p14:creationId xmlns:p14="http://schemas.microsoft.com/office/powerpoint/2010/main" val="95427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rLst="">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#1 Risk Management Strategy: </a:t>
            </a:r>
            <a:br>
              <a:rPr lang="en-US" dirty="0"/>
            </a:br>
            <a:r>
              <a:rPr lang="en-US" dirty="0"/>
              <a:t>Share the Risk</a:t>
            </a:r>
          </a:p>
        </p:txBody>
      </p:sp>
      <p:sp>
        <p:nvSpPr>
          <p:cNvPr id="3" name="Content Placeholder 2"/>
          <p:cNvSpPr>
            <a:spLocks noGrp="1"/>
          </p:cNvSpPr>
          <p:nvPr>
            <p:ph idx="1"/>
          </p:nvPr>
        </p:nvSpPr>
        <p:spPr>
          <a:xfrm>
            <a:off x="457200" y="1447800"/>
            <a:ext cx="8229600" cy="4830763"/>
          </a:xfrm>
        </p:spPr>
        <p:txBody>
          <a:bodyPr>
            <a:normAutofit fontScale="70000" lnSpcReduction="20000"/>
          </a:bodyPr>
          <a:lstStyle/>
          <a:p>
            <a:r>
              <a:rPr lang="en-US" sz="4600" dirty="0"/>
              <a:t>Buying Your Insurance Policy</a:t>
            </a:r>
          </a:p>
          <a:p>
            <a:pPr>
              <a:lnSpc>
                <a:spcPct val="120000"/>
              </a:lnSpc>
            </a:pPr>
            <a:r>
              <a:rPr lang="en-US" dirty="0"/>
              <a:t>Lack of insurance coverage for a significant claim can threaten the existence of a law firm. </a:t>
            </a:r>
          </a:p>
          <a:p>
            <a:pPr>
              <a:lnSpc>
                <a:spcPct val="120000"/>
              </a:lnSpc>
            </a:pPr>
            <a:r>
              <a:rPr lang="en-US" dirty="0"/>
              <a:t>The majority of Lawyers’ Professional Liability (“LPL”) insurers have noted an increase in both frequency and severity of claims between 2009 and 2012. </a:t>
            </a:r>
          </a:p>
          <a:p>
            <a:pPr>
              <a:lnSpc>
                <a:spcPct val="120000"/>
              </a:lnSpc>
            </a:pPr>
            <a:r>
              <a:rPr lang="en-US" dirty="0"/>
              <a:t>LPL Underwriters acknowledge that there are several claims in the market that will cost in excess of $50mln. </a:t>
            </a:r>
          </a:p>
          <a:p>
            <a:pPr>
              <a:lnSpc>
                <a:spcPct val="120000"/>
              </a:lnSpc>
            </a:pPr>
            <a:r>
              <a:rPr lang="en-US" dirty="0"/>
              <a:t>The cost of defending claims continues to rise with  several LPL claims exceeding $20mln in defense cost alone. </a:t>
            </a:r>
          </a:p>
          <a:p>
            <a:endParaRPr lang="en-US" sz="1300" dirty="0"/>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15</a:t>
            </a:fld>
            <a:endParaRPr lang="en-US" dirty="0"/>
          </a:p>
        </p:txBody>
      </p:sp>
    </p:spTree>
    <p:extLst>
      <p:ext uri="{BB962C8B-B14F-4D97-AF65-F5344CB8AC3E}">
        <p14:creationId xmlns:p14="http://schemas.microsoft.com/office/powerpoint/2010/main" val="104844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rLst="">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a:t>Claims Made and Reported:</a:t>
            </a:r>
            <a:br>
              <a:rPr lang="en-US" dirty="0"/>
            </a:br>
            <a:r>
              <a:rPr lang="en-US" dirty="0"/>
              <a:t>The Real World</a:t>
            </a:r>
          </a:p>
        </p:txBody>
      </p:sp>
      <p:sp>
        <p:nvSpPr>
          <p:cNvPr id="5" name="Content Placeholder 4"/>
          <p:cNvSpPr>
            <a:spLocks noGrp="1"/>
          </p:cNvSpPr>
          <p:nvPr>
            <p:ph idx="1"/>
          </p:nvPr>
        </p:nvSpPr>
        <p:spPr/>
        <p:txBody>
          <a:bodyPr>
            <a:normAutofit fontScale="77500" lnSpcReduction="20000"/>
          </a:bodyPr>
          <a:lstStyle/>
          <a:p>
            <a:pPr>
              <a:spcBef>
                <a:spcPts val="600"/>
              </a:spcBef>
            </a:pPr>
            <a:r>
              <a:rPr lang="en-US" dirty="0"/>
              <a:t>Most lawyers’ professional liability policies are “claims-made and reported” policies.</a:t>
            </a:r>
          </a:p>
          <a:p>
            <a:r>
              <a:rPr lang="en-US" dirty="0"/>
              <a:t>Claims covered only if the “act, error or omission” occurred during the policy period AND is reported to the insurer during the policy period.</a:t>
            </a:r>
          </a:p>
          <a:p>
            <a:r>
              <a:rPr lang="en-US" dirty="0"/>
              <a:t>Modern policies extend coverage to claims that occurred prior to the policy period so long as no insured had knowledge of facts that could support a claim as of the effective date of the policy.</a:t>
            </a:r>
          </a:p>
          <a:p>
            <a:r>
              <a:rPr lang="en-US" dirty="0"/>
              <a:t>Most policies have Discovery Clause to lock-in coverage for a Potential Claim  </a:t>
            </a:r>
          </a:p>
          <a:p>
            <a:r>
              <a:rPr lang="en-US" dirty="0"/>
              <a:t>Avoid harsh nature of claims made and reported insurance policy by knowing and understanding your policy</a:t>
            </a:r>
          </a:p>
        </p:txBody>
      </p:sp>
      <p:sp>
        <p:nvSpPr>
          <p:cNvPr id="2" name="Slide Number Placeholder 1"/>
          <p:cNvSpPr>
            <a:spLocks noGrp="1"/>
          </p:cNvSpPr>
          <p:nvPr>
            <p:ph type="sldNum" sz="quarter" idx="12"/>
          </p:nvPr>
        </p:nvSpPr>
        <p:spPr/>
        <p:txBody>
          <a:bodyPr/>
          <a:lstStyle/>
          <a:p>
            <a:fld id="{A902AFAA-E2F6-4086-A1F6-4299D752B36D}" type="slidenum">
              <a:rPr lang="en-US" smtClean="0"/>
              <a:t>16</a:t>
            </a:fld>
            <a:endParaRPr lang="en-US" dirty="0"/>
          </a:p>
        </p:txBody>
      </p:sp>
    </p:spTree>
    <p:extLst>
      <p:ext uri="{BB962C8B-B14F-4D97-AF65-F5344CB8AC3E}">
        <p14:creationId xmlns:p14="http://schemas.microsoft.com/office/powerpoint/2010/main" val="287304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Avoid Denial of Coverage</a:t>
            </a:r>
          </a:p>
        </p:txBody>
      </p:sp>
      <p:sp>
        <p:nvSpPr>
          <p:cNvPr id="3" name="Content Placeholder 2"/>
          <p:cNvSpPr>
            <a:spLocks noGrp="1"/>
          </p:cNvSpPr>
          <p:nvPr>
            <p:ph idx="1"/>
          </p:nvPr>
        </p:nvSpPr>
        <p:spPr/>
        <p:txBody>
          <a:bodyPr>
            <a:normAutofit lnSpcReduction="10000"/>
          </a:bodyPr>
          <a:lstStyle/>
          <a:p>
            <a:r>
              <a:rPr lang="en-US" dirty="0"/>
              <a:t>Two of the most common ways insurers deny professional liability insurance coverage are:</a:t>
            </a:r>
          </a:p>
          <a:p>
            <a:pPr marL="971550" lvl="1" indent="-514350">
              <a:buFont typeface="+mj-lt"/>
              <a:buAutoNum type="arabicPeriod"/>
            </a:pPr>
            <a:r>
              <a:rPr lang="en-US" dirty="0"/>
              <a:t>Prior Knowledge limitation clause</a:t>
            </a:r>
          </a:p>
          <a:p>
            <a:pPr marL="971550" lvl="1" indent="-514350">
              <a:buFont typeface="+mj-lt"/>
              <a:buAutoNum type="arabicPeriod"/>
            </a:pPr>
            <a:r>
              <a:rPr lang="en-US" dirty="0"/>
              <a:t>Failure to properly notify a claim</a:t>
            </a:r>
          </a:p>
          <a:p>
            <a:r>
              <a:rPr lang="en-US" dirty="0"/>
              <a:t>The Policy will show you the way</a:t>
            </a:r>
          </a:p>
          <a:p>
            <a:pPr lvl="1"/>
            <a:r>
              <a:rPr lang="en-US" dirty="0"/>
              <a:t>Understand terminology</a:t>
            </a:r>
          </a:p>
          <a:p>
            <a:pPr lvl="1"/>
            <a:r>
              <a:rPr lang="en-US" dirty="0"/>
              <a:t>Understand intent of coverage</a:t>
            </a:r>
          </a:p>
          <a:p>
            <a:pPr lvl="1"/>
            <a:r>
              <a:rPr lang="en-US" dirty="0"/>
              <a:t>Implement policies and procedures to ensure coverage of Claims and Potential Claims</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17</a:t>
            </a:fld>
            <a:endParaRPr lang="en-US" dirty="0"/>
          </a:p>
        </p:txBody>
      </p:sp>
    </p:spTree>
    <p:extLst>
      <p:ext uri="{BB962C8B-B14F-4D97-AF65-F5344CB8AC3E}">
        <p14:creationId xmlns:p14="http://schemas.microsoft.com/office/powerpoint/2010/main" val="320756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Avoid Denial of Coverage:</a:t>
            </a:r>
            <a:br>
              <a:rPr lang="en-US" dirty="0"/>
            </a:br>
            <a:r>
              <a:rPr lang="en-US" dirty="0"/>
              <a:t>Prior Knowledge</a:t>
            </a:r>
          </a:p>
        </p:txBody>
      </p:sp>
      <p:sp>
        <p:nvSpPr>
          <p:cNvPr id="3" name="Content Placeholder 2"/>
          <p:cNvSpPr>
            <a:spLocks noGrp="1"/>
          </p:cNvSpPr>
          <p:nvPr>
            <p:ph idx="1"/>
          </p:nvPr>
        </p:nvSpPr>
        <p:spPr>
          <a:xfrm>
            <a:off x="457200" y="1447800"/>
            <a:ext cx="8229600" cy="4953000"/>
          </a:xfrm>
        </p:spPr>
        <p:txBody>
          <a:bodyPr>
            <a:normAutofit/>
          </a:bodyPr>
          <a:lstStyle/>
          <a:p>
            <a:r>
              <a:rPr lang="en-US" dirty="0"/>
              <a:t>Prior Knowledge Limitation</a:t>
            </a:r>
          </a:p>
          <a:p>
            <a:pPr lvl="1"/>
            <a:r>
              <a:rPr lang="en-US" dirty="0"/>
              <a:t>The most used provision by insurers to deny coverage for a claim and perhaps one of the least understood provisions by the law firm insured. </a:t>
            </a:r>
          </a:p>
          <a:p>
            <a:pPr lvl="1"/>
            <a:r>
              <a:rPr lang="en-US" dirty="0"/>
              <a:t>The provision is in place to deny coverage for a given claim, if, prior to the policy’s inception date or defined retroactive date, a member of the law firm had actual knowledge of facts or circumstances which a reasonable lawyer could foresee might result in a claim.</a:t>
            </a:r>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18</a:t>
            </a:fld>
            <a:endParaRPr lang="en-US" dirty="0"/>
          </a:p>
        </p:txBody>
      </p:sp>
    </p:spTree>
    <p:extLst>
      <p:ext uri="{BB962C8B-B14F-4D97-AF65-F5344CB8AC3E}">
        <p14:creationId xmlns:p14="http://schemas.microsoft.com/office/powerpoint/2010/main" val="1558262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Prior Knowledge Limitation (Exclusion)</a:t>
            </a:r>
          </a:p>
        </p:txBody>
      </p:sp>
      <p:pic>
        <p:nvPicPr>
          <p:cNvPr id="1026" name="Picture 2"/>
          <p:cNvPicPr>
            <a:picLocks noGrp="1" noChangeAspect="1" noChangeArrowheads="1"/>
          </p:cNvPicPr>
          <p:nvPr>
            <p:ph sz="half" idx="1"/>
          </p:nvPr>
        </p:nvPicPr>
        <p:blipFill>
          <a:blip r:embed="rId3"/>
          <a:srcRect/>
          <a:stretch>
            <a:fillRect/>
          </a:stretch>
        </p:blipFill>
        <p:spPr>
          <a:xfrm>
            <a:off x="1180030" y="1600200"/>
            <a:ext cx="259293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2"/>
          </p:nvPr>
        </p:nvPicPr>
        <p:blipFill>
          <a:blip r:embed="rId4"/>
          <a:srcRect/>
          <a:stretch>
            <a:fillRect/>
          </a:stretch>
        </p:blipFill>
        <p:spPr>
          <a:xfrm>
            <a:off x="4835236" y="1595184"/>
            <a:ext cx="3700593" cy="3840813"/>
          </a:xfrm>
          <a:prstGeom prst="rect">
            <a:avLst/>
          </a:prstGeom>
          <a:noFill/>
          <a:ln>
            <a:noFill/>
          </a:ln>
          <a:effectLst>
            <a:outerShdw dist="35921" dir="2700000" algn="ctr" rotWithShape="0">
              <a:schemeClr val="bg2"/>
            </a:outerShdw>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2791691" y="3172691"/>
            <a:ext cx="2057400" cy="685800"/>
          </a:xfrm>
          <a:prstGeom prst="straightConnector1">
            <a:avLst/>
          </a:prstGeom>
          <a:noFill/>
          <a:ln w="34925" cap="flat" cmpd="sng" algn="ctr">
            <a:solidFill>
              <a:sysClr val="windowText" lastClr="000000"/>
            </a:solidFill>
            <a:prstDash val="solid"/>
            <a:tailEnd type="arrow"/>
          </a:ln>
          <a:effectLst>
            <a:outerShdw blurRad="50800" dist="20000" dir="5400000" rotWithShape="0">
              <a:srgbClr val="000000">
                <a:alpha val="42000"/>
              </a:srgbClr>
            </a:outerShdw>
          </a:effectLst>
        </p:spPr>
      </p:cxnSp>
      <p:sp>
        <p:nvSpPr>
          <p:cNvPr id="3" name="Slide Number Placeholder 2"/>
          <p:cNvSpPr>
            <a:spLocks noGrp="1"/>
          </p:cNvSpPr>
          <p:nvPr>
            <p:ph type="sldNum" sz="quarter" idx="12"/>
          </p:nvPr>
        </p:nvSpPr>
        <p:spPr/>
        <p:txBody>
          <a:bodyPr/>
          <a:lstStyle/>
          <a:p>
            <a:fld id="{A902AFAA-E2F6-4086-A1F6-4299D752B36D}" type="slidenum">
              <a:rPr lang="en-US" smtClean="0"/>
              <a:t>19</a:t>
            </a:fld>
            <a:endParaRPr lang="en-US" dirty="0"/>
          </a:p>
        </p:txBody>
      </p:sp>
    </p:spTree>
    <p:extLst>
      <p:ext uri="{BB962C8B-B14F-4D97-AF65-F5344CB8AC3E}">
        <p14:creationId xmlns:p14="http://schemas.microsoft.com/office/powerpoint/2010/main" val="134565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Overview</a:t>
            </a:r>
          </a:p>
        </p:txBody>
      </p:sp>
      <p:sp>
        <p:nvSpPr>
          <p:cNvPr id="3" name="Content Placeholder 2"/>
          <p:cNvSpPr>
            <a:spLocks noGrp="1"/>
          </p:cNvSpPr>
          <p:nvPr>
            <p:ph idx="1"/>
          </p:nvPr>
        </p:nvSpPr>
        <p:spPr>
          <a:xfrm>
            <a:off x="457200" y="1646236"/>
            <a:ext cx="8229600" cy="4906963"/>
          </a:xfrm>
        </p:spPr>
        <p:txBody>
          <a:bodyPr>
            <a:normAutofit/>
          </a:bodyPr>
          <a:lstStyle/>
          <a:p>
            <a:r>
              <a:rPr lang="en-US" dirty="0"/>
              <a:t>Opening the file –</a:t>
            </a:r>
          </a:p>
          <a:p>
            <a:pPr lvl="1"/>
            <a:r>
              <a:rPr lang="en-US" dirty="0"/>
              <a:t>Fee Agreements</a:t>
            </a:r>
          </a:p>
          <a:p>
            <a:pPr lvl="3"/>
            <a:r>
              <a:rPr lang="en-US" dirty="0"/>
              <a:t>Scope and Expectations</a:t>
            </a:r>
          </a:p>
          <a:p>
            <a:pPr lvl="3"/>
            <a:r>
              <a:rPr lang="en-US" dirty="0"/>
              <a:t>Duties to Non-Clients</a:t>
            </a:r>
          </a:p>
          <a:p>
            <a:pPr lvl="3"/>
            <a:r>
              <a:rPr lang="en-US" dirty="0"/>
              <a:t>Statutory Requirements</a:t>
            </a:r>
          </a:p>
          <a:p>
            <a:pPr lvl="1"/>
            <a:r>
              <a:rPr lang="en-US" dirty="0"/>
              <a:t>Conflicts of Interest</a:t>
            </a:r>
          </a:p>
          <a:p>
            <a:r>
              <a:rPr lang="en-US" dirty="0"/>
              <a:t>Closing the file –</a:t>
            </a:r>
          </a:p>
          <a:p>
            <a:pPr lvl="1"/>
            <a:r>
              <a:rPr lang="en-US" dirty="0"/>
              <a:t>Client Files</a:t>
            </a:r>
          </a:p>
          <a:p>
            <a:pPr lvl="1"/>
            <a:r>
              <a:rPr lang="en-US" dirty="0"/>
              <a:t>Discharge of the Attorney</a:t>
            </a:r>
          </a:p>
          <a:p>
            <a:pPr>
              <a:buNone/>
            </a:pPr>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2</a:t>
            </a:fld>
            <a:endParaRPr lang="en-US" dirty="0"/>
          </a:p>
        </p:txBody>
      </p:sp>
    </p:spTree>
    <p:extLst>
      <p:ext uri="{BB962C8B-B14F-4D97-AF65-F5344CB8AC3E}">
        <p14:creationId xmlns:p14="http://schemas.microsoft.com/office/powerpoint/2010/main" val="123889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p:spPr>
        <p:txBody>
          <a:bodyPr>
            <a:normAutofit fontScale="90000"/>
          </a:bodyPr>
          <a:lstStyle/>
          <a:p>
            <a:pPr algn="l"/>
            <a:r>
              <a:rPr lang="en-US" dirty="0"/>
              <a:t>Prior Knowledge Limitation </a:t>
            </a:r>
            <a:br>
              <a:rPr lang="en-US" dirty="0"/>
            </a:br>
            <a:r>
              <a:rPr lang="en-US" dirty="0"/>
              <a:t>(Insuring Agreement)</a:t>
            </a:r>
          </a:p>
        </p:txBody>
      </p:sp>
      <p:pic>
        <p:nvPicPr>
          <p:cNvPr id="5" name="Content Placeholder 4"/>
          <p:cNvPicPr>
            <a:picLocks noGrp="1"/>
          </p:cNvPicPr>
          <p:nvPr>
            <p:ph sz="half" idx="1"/>
          </p:nvPr>
        </p:nvPicPr>
        <p:blipFill>
          <a:blip r:embed="rId3"/>
          <a:srcRect/>
          <a:stretch>
            <a:fillRect/>
          </a:stretch>
        </p:blipFill>
        <p:spPr>
          <a:xfrm>
            <a:off x="1186601" y="1600200"/>
            <a:ext cx="2579798" cy="4525963"/>
          </a:xfrm>
          <a:prstGeom prst="rect">
            <a:avLst/>
          </a:prstGeom>
          <a:noFill/>
          <a:ln>
            <a:noFill/>
          </a:ln>
        </p:spPr>
      </p:pic>
      <p:sp>
        <p:nvSpPr>
          <p:cNvPr id="6" name="Content Placeholder 5"/>
          <p:cNvSpPr txBox="1">
            <a:spLocks noGrp="1"/>
          </p:cNvSpPr>
          <p:nvPr>
            <p:ph sz="half" idx="2"/>
          </p:nvPr>
        </p:nvSpPr>
        <p:spPr>
          <a:xfrm>
            <a:off x="4613564" y="2209800"/>
            <a:ext cx="4038600" cy="1754326"/>
          </a:xfrm>
          <a:prstGeom prst="rect">
            <a:avLst/>
          </a:prstGeom>
          <a:solidFill>
            <a:srgbClr val="FFFF00"/>
          </a:solidFill>
          <a:ln>
            <a:solidFill>
              <a:schemeClr val="tx1"/>
            </a:solidFill>
          </a:ln>
          <a:scene3d>
            <a:camera prst="orthographicFront"/>
            <a:lightRig rig="threePt" dir="t"/>
          </a:scene3d>
          <a:sp3d>
            <a:bevelT prst="angle"/>
          </a:sp3d>
        </p:spPr>
        <p:txBody>
          <a:bodyPr wrap="square" rtlCol="0">
            <a:spAutoFit/>
          </a:bodyPr>
          <a:lstStyle/>
          <a:p>
            <a:pPr marL="0" indent="0">
              <a:buNone/>
            </a:pPr>
            <a:r>
              <a:rPr lang="en-US" sz="1800" dirty="0">
                <a:solidFill>
                  <a:schemeClr val="bg1"/>
                </a:solidFill>
              </a:rPr>
              <a:t>Positive grant of coverage provided that, “…no Insured had a basis to believe that any such act or omission, or Related Act or Omission, might reasonably be expected to be the basis of a Claim</a:t>
            </a:r>
          </a:p>
        </p:txBody>
      </p:sp>
      <p:cxnSp>
        <p:nvCxnSpPr>
          <p:cNvPr id="7" name="Straight Arrow Connector 6"/>
          <p:cNvCxnSpPr/>
          <p:nvPr/>
        </p:nvCxnSpPr>
        <p:spPr>
          <a:xfrm flipH="1">
            <a:off x="2514600" y="3048000"/>
            <a:ext cx="2057400" cy="1066800"/>
          </a:xfrm>
          <a:prstGeom prst="straightConnector1">
            <a:avLst/>
          </a:prstGeom>
          <a:noFill/>
          <a:ln w="34925" cap="flat" cmpd="sng" algn="ctr">
            <a:solidFill>
              <a:sysClr val="windowText" lastClr="000000"/>
            </a:solidFill>
            <a:prstDash val="solid"/>
            <a:tailEnd type="arrow"/>
          </a:ln>
          <a:effectLst>
            <a:outerShdw blurRad="50800" dist="20000" dir="5400000" rotWithShape="0">
              <a:srgbClr val="000000">
                <a:alpha val="42000"/>
              </a:srgbClr>
            </a:outerShdw>
          </a:effectLst>
        </p:spPr>
      </p:cxnSp>
      <p:sp>
        <p:nvSpPr>
          <p:cNvPr id="3" name="Slide Number Placeholder 2"/>
          <p:cNvSpPr>
            <a:spLocks noGrp="1"/>
          </p:cNvSpPr>
          <p:nvPr>
            <p:ph type="sldNum" sz="quarter" idx="12"/>
          </p:nvPr>
        </p:nvSpPr>
        <p:spPr/>
        <p:txBody>
          <a:bodyPr/>
          <a:lstStyle/>
          <a:p>
            <a:fld id="{A902AFAA-E2F6-4086-A1F6-4299D752B36D}" type="slidenum">
              <a:rPr lang="en-US" smtClean="0"/>
              <a:t>20</a:t>
            </a:fld>
            <a:endParaRPr lang="en-US" dirty="0"/>
          </a:p>
        </p:txBody>
      </p:sp>
    </p:spTree>
    <p:extLst>
      <p:ext uri="{BB962C8B-B14F-4D97-AF65-F5344CB8AC3E}">
        <p14:creationId xmlns:p14="http://schemas.microsoft.com/office/powerpoint/2010/main" val="3198431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Prior Knowledge Inquiry Requirement</a:t>
            </a:r>
          </a:p>
        </p:txBody>
      </p:sp>
      <p:sp>
        <p:nvSpPr>
          <p:cNvPr id="4" name="Content Placeholder 3"/>
          <p:cNvSpPr>
            <a:spLocks noGrp="1"/>
          </p:cNvSpPr>
          <p:nvPr>
            <p:ph sz="half" idx="2"/>
          </p:nvPr>
        </p:nvSpPr>
        <p:spPr>
          <a:xfrm>
            <a:off x="4419600" y="1219200"/>
            <a:ext cx="4267200" cy="5333999"/>
          </a:xfrm>
          <a:solidFill>
            <a:srgbClr val="FFFF00"/>
          </a:solidFill>
          <a:scene3d>
            <a:camera prst="orthographicFront"/>
            <a:lightRig rig="threePt" dir="t"/>
          </a:scene3d>
          <a:sp3d>
            <a:bevelT prst="angle"/>
          </a:sp3d>
        </p:spPr>
        <p:txBody>
          <a:bodyPr>
            <a:normAutofit fontScale="25000" lnSpcReduction="20000"/>
          </a:bodyPr>
          <a:lstStyle/>
          <a:p>
            <a:pPr marL="0" indent="0">
              <a:lnSpc>
                <a:spcPct val="120000"/>
              </a:lnSpc>
              <a:buNone/>
            </a:pPr>
            <a:r>
              <a:rPr lang="en-US" sz="7200" b="1" dirty="0">
                <a:solidFill>
                  <a:schemeClr val="bg1"/>
                </a:solidFill>
              </a:rPr>
              <a:t>Claim / Incident / Disciplinary Information</a:t>
            </a:r>
          </a:p>
          <a:p>
            <a:pPr marL="0" indent="0">
              <a:lnSpc>
                <a:spcPct val="120000"/>
              </a:lnSpc>
              <a:buNone/>
            </a:pPr>
            <a:r>
              <a:rPr lang="en-US" sz="7200" dirty="0">
                <a:solidFill>
                  <a:schemeClr val="bg1"/>
                </a:solidFill>
              </a:rPr>
              <a:t>35. After inquiry, is any attorney in the firm aware of:</a:t>
            </a:r>
          </a:p>
          <a:p>
            <a:pPr marL="400050" lvl="1" indent="0">
              <a:lnSpc>
                <a:spcPct val="120000"/>
              </a:lnSpc>
              <a:buNone/>
            </a:pPr>
            <a:r>
              <a:rPr lang="en-US" sz="7200" dirty="0">
                <a:solidFill>
                  <a:schemeClr val="bg1"/>
                </a:solidFill>
              </a:rPr>
              <a:t>b. an actual or alleged act, omission, circumstance, or breach of duty that a reasonable  attorney would recognize might reasonably be expected to result in a claim being made against the firm, any predecessor firm, or against any attorney currently or formerly affiliated with the firm or any predecessor firm, regardless of whether any such claim would be meritorious?     Yes         No</a:t>
            </a:r>
          </a:p>
          <a:p>
            <a:pPr marL="0" indent="0">
              <a:lnSpc>
                <a:spcPct val="120000"/>
              </a:lnSpc>
              <a:buNone/>
            </a:pPr>
            <a:r>
              <a:rPr lang="en-US" sz="7200" dirty="0">
                <a:solidFill>
                  <a:schemeClr val="bg1"/>
                </a:solidFill>
              </a:rPr>
              <a:t>If “yes” to a, or b above complete a Claims/Disciplinary Supplemental Application for each claim or incident.</a:t>
            </a:r>
          </a:p>
          <a:p>
            <a:pPr marL="0" indent="0">
              <a:buNone/>
            </a:pPr>
            <a:endParaRPr lang="en-US" dirty="0">
              <a:solidFill>
                <a:schemeClr val="bg1"/>
              </a:solidFill>
            </a:endParaRPr>
          </a:p>
        </p:txBody>
      </p:sp>
      <p:pic>
        <p:nvPicPr>
          <p:cNvPr id="2050" name="Picture 2"/>
          <p:cNvPicPr>
            <a:picLocks noGrp="1" noChangeAspect="1" noChangeArrowheads="1"/>
          </p:cNvPicPr>
          <p:nvPr>
            <p:ph sz="half" idx="1"/>
          </p:nvPr>
        </p:nvPicPr>
        <p:blipFill>
          <a:blip r:embed="rId3"/>
          <a:srcRect/>
          <a:stretch>
            <a:fillRect/>
          </a:stretch>
        </p:blipFill>
        <p:spPr>
          <a:xfrm>
            <a:off x="733213" y="1600200"/>
            <a:ext cx="348657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2667000" y="3124200"/>
            <a:ext cx="1752600" cy="762000"/>
          </a:xfrm>
          <a:prstGeom prst="straightConnector1">
            <a:avLst/>
          </a:prstGeom>
          <a:noFill/>
          <a:ln w="34925" cap="flat" cmpd="sng" algn="ctr">
            <a:solidFill>
              <a:sysClr val="windowText" lastClr="000000"/>
            </a:solidFill>
            <a:prstDash val="solid"/>
            <a:tailEnd type="arrow"/>
          </a:ln>
          <a:effectLst>
            <a:outerShdw blurRad="50800" dist="20000" dir="5400000" rotWithShape="0">
              <a:srgbClr val="000000">
                <a:alpha val="42000"/>
              </a:srgbClr>
            </a:outerShdw>
          </a:effectLst>
        </p:spPr>
      </p:cxnSp>
      <p:sp>
        <p:nvSpPr>
          <p:cNvPr id="3" name="Slide Number Placeholder 2"/>
          <p:cNvSpPr>
            <a:spLocks noGrp="1"/>
          </p:cNvSpPr>
          <p:nvPr>
            <p:ph type="sldNum" sz="quarter" idx="12"/>
          </p:nvPr>
        </p:nvSpPr>
        <p:spPr/>
        <p:txBody>
          <a:bodyPr/>
          <a:lstStyle/>
          <a:p>
            <a:fld id="{A902AFAA-E2F6-4086-A1F6-4299D752B36D}" type="slidenum">
              <a:rPr lang="en-US" smtClean="0"/>
              <a:t>21</a:t>
            </a:fld>
            <a:endParaRPr lang="en-US" dirty="0"/>
          </a:p>
        </p:txBody>
      </p:sp>
    </p:spTree>
    <p:extLst>
      <p:ext uri="{BB962C8B-B14F-4D97-AF65-F5344CB8AC3E}">
        <p14:creationId xmlns:p14="http://schemas.microsoft.com/office/powerpoint/2010/main" val="958066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Prior Knowledge Representation</a:t>
            </a:r>
          </a:p>
        </p:txBody>
      </p:sp>
      <p:sp>
        <p:nvSpPr>
          <p:cNvPr id="4" name="Content Placeholder 3"/>
          <p:cNvSpPr>
            <a:spLocks noGrp="1"/>
          </p:cNvSpPr>
          <p:nvPr>
            <p:ph sz="half" idx="2"/>
          </p:nvPr>
        </p:nvSpPr>
        <p:spPr>
          <a:xfrm>
            <a:off x="4343400" y="1447800"/>
            <a:ext cx="4343400" cy="5181600"/>
          </a:xfrm>
          <a:solidFill>
            <a:srgbClr val="FFFF00"/>
          </a:solidFill>
          <a:scene3d>
            <a:camera prst="orthographicFront"/>
            <a:lightRig rig="threePt" dir="t"/>
          </a:scene3d>
          <a:sp3d>
            <a:bevelT prst="angle"/>
          </a:sp3d>
        </p:spPr>
        <p:txBody>
          <a:bodyPr>
            <a:normAutofit fontScale="32500" lnSpcReduction="20000"/>
          </a:bodyPr>
          <a:lstStyle/>
          <a:p>
            <a:pPr marL="0" indent="0">
              <a:buNone/>
            </a:pPr>
            <a:r>
              <a:rPr lang="en-US" sz="6000" b="1" dirty="0">
                <a:solidFill>
                  <a:schemeClr val="bg1"/>
                </a:solidFill>
              </a:rPr>
              <a:t>Signature and Representation</a:t>
            </a:r>
            <a:endParaRPr lang="en-US" sz="6000" dirty="0">
              <a:solidFill>
                <a:schemeClr val="bg1"/>
              </a:solidFill>
            </a:endParaRPr>
          </a:p>
          <a:p>
            <a:pPr marL="0" indent="0">
              <a:buNone/>
            </a:pPr>
            <a:endParaRPr lang="en-US" sz="1600" dirty="0">
              <a:solidFill>
                <a:schemeClr val="bg1"/>
              </a:solidFill>
            </a:endParaRPr>
          </a:p>
          <a:p>
            <a:pPr marL="0" indent="0">
              <a:buNone/>
            </a:pPr>
            <a:r>
              <a:rPr lang="en-US" sz="4500" dirty="0">
                <a:solidFill>
                  <a:schemeClr val="bg1"/>
                </a:solidFill>
              </a:rPr>
              <a:t>3. Applicant’s failure to report to its current insurance company, during the current policy period, either any claim made against any insured, or any act or omission known to any insured that may reasonably be expected to be the basis of a claim against any insured may create a lack of coverage.</a:t>
            </a:r>
          </a:p>
          <a:p>
            <a:pPr marL="0" indent="0">
              <a:buNone/>
            </a:pPr>
            <a:endParaRPr lang="en-US" sz="4500" dirty="0">
              <a:solidFill>
                <a:schemeClr val="bg1"/>
              </a:solidFill>
            </a:endParaRPr>
          </a:p>
          <a:p>
            <a:pPr marL="0" indent="0">
              <a:buNone/>
            </a:pPr>
            <a:r>
              <a:rPr lang="en-US" sz="4500" dirty="0">
                <a:solidFill>
                  <a:schemeClr val="bg1"/>
                </a:solidFill>
              </a:rPr>
              <a:t>4. Any attorney currently or formerly affiliated with the firm or any predecessor firm, has disclosed in this Application any actual or alleged, act, omission, circumstance or breach of duty that a reasonable attorney would recognize might reasonably be expected to result in a claim being made against the firm, any predecessor firm, or any attorney currently or formerly affiliated with the firm or any predecessor firm, regardless of whether any such claim would be meritorious</a:t>
            </a:r>
          </a:p>
        </p:txBody>
      </p:sp>
      <p:pic>
        <p:nvPicPr>
          <p:cNvPr id="3074" name="Picture 2"/>
          <p:cNvPicPr>
            <a:picLocks noGrp="1" noChangeAspect="1" noChangeArrowheads="1"/>
          </p:cNvPicPr>
          <p:nvPr>
            <p:ph sz="half" idx="1"/>
          </p:nvPr>
        </p:nvPicPr>
        <p:blipFill>
          <a:blip r:embed="rId3"/>
          <a:srcRect/>
          <a:stretch>
            <a:fillRect/>
          </a:stretch>
        </p:blipFill>
        <p:spPr>
          <a:xfrm>
            <a:off x="711422" y="1600200"/>
            <a:ext cx="353015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2286000" y="2209800"/>
            <a:ext cx="2057400" cy="914400"/>
          </a:xfrm>
          <a:prstGeom prst="straightConnector1">
            <a:avLst/>
          </a:prstGeom>
          <a:noFill/>
          <a:ln w="34925" cap="flat" cmpd="sng" algn="ctr">
            <a:solidFill>
              <a:sysClr val="windowText" lastClr="000000"/>
            </a:solidFill>
            <a:prstDash val="solid"/>
            <a:tailEnd type="arrow"/>
          </a:ln>
          <a:effectLst>
            <a:outerShdw blurRad="50800" dist="20000" dir="5400000" rotWithShape="0">
              <a:srgbClr val="000000">
                <a:alpha val="42000"/>
              </a:srgbClr>
            </a:outerShdw>
          </a:effectLst>
        </p:spPr>
      </p:cxnSp>
      <p:sp>
        <p:nvSpPr>
          <p:cNvPr id="3" name="Slide Number Placeholder 2"/>
          <p:cNvSpPr>
            <a:spLocks noGrp="1"/>
          </p:cNvSpPr>
          <p:nvPr>
            <p:ph type="sldNum" sz="quarter" idx="12"/>
          </p:nvPr>
        </p:nvSpPr>
        <p:spPr/>
        <p:txBody>
          <a:bodyPr/>
          <a:lstStyle/>
          <a:p>
            <a:fld id="{A902AFAA-E2F6-4086-A1F6-4299D752B36D}" type="slidenum">
              <a:rPr lang="en-US" smtClean="0"/>
              <a:t>22</a:t>
            </a:fld>
            <a:endParaRPr lang="en-US" dirty="0"/>
          </a:p>
        </p:txBody>
      </p:sp>
    </p:spTree>
    <p:extLst>
      <p:ext uri="{BB962C8B-B14F-4D97-AF65-F5344CB8AC3E}">
        <p14:creationId xmlns:p14="http://schemas.microsoft.com/office/powerpoint/2010/main" val="1895540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Prior Knowledge Review</a:t>
            </a:r>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a:t>When analyzing apply both subjective/objective standard: whether an insured had actual knowledge of certain facts upon which a reasonable attorney would have the basis to believe that the insured breached a professional duty and that a claim might reasonably be made based on those facts:</a:t>
            </a:r>
          </a:p>
          <a:p>
            <a:pPr lvl="1">
              <a:lnSpc>
                <a:spcPct val="120000"/>
              </a:lnSpc>
            </a:pPr>
            <a:r>
              <a:rPr lang="en-US" dirty="0"/>
              <a:t>It is irrelevant whether a lawyer believed that the claim lacked merit or was frivolous.</a:t>
            </a:r>
          </a:p>
          <a:p>
            <a:pPr lvl="1">
              <a:lnSpc>
                <a:spcPct val="120000"/>
              </a:lnSpc>
            </a:pPr>
            <a:r>
              <a:rPr lang="en-US" dirty="0"/>
              <a:t>It does not make a difference if the lawyer did not report the matter because he  subjectively believed that due to his excellent client relationship he didn’t think a claim would be made.</a:t>
            </a:r>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23</a:t>
            </a:fld>
            <a:endParaRPr lang="en-US" dirty="0"/>
          </a:p>
        </p:txBody>
      </p:sp>
    </p:spTree>
    <p:extLst>
      <p:ext uri="{BB962C8B-B14F-4D97-AF65-F5344CB8AC3E}">
        <p14:creationId xmlns:p14="http://schemas.microsoft.com/office/powerpoint/2010/main" val="1016093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Prior Knowledge Case Study </a:t>
            </a: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sz="3100" i="1" dirty="0"/>
              <a:t>Abood v. Gulf Group Lloyd’s</a:t>
            </a:r>
            <a:r>
              <a:rPr lang="en-US" sz="3100" dirty="0"/>
              <a:t>, 2008, WL  2641310</a:t>
            </a:r>
          </a:p>
          <a:p>
            <a:pPr lvl="1">
              <a:lnSpc>
                <a:spcPct val="120000"/>
              </a:lnSpc>
            </a:pPr>
            <a:r>
              <a:rPr lang="en-US" sz="2600" dirty="0"/>
              <a:t>Plaintiff firm, ARPR, represented a woman in her claim to recover damages for personal injuries arising out of an automobile accident which took place on Feb. 19, 2001.</a:t>
            </a:r>
          </a:p>
          <a:p>
            <a:pPr lvl="1">
              <a:lnSpc>
                <a:spcPct val="120000"/>
              </a:lnSpc>
            </a:pPr>
            <a:r>
              <a:rPr lang="en-US" sz="2600" dirty="0"/>
              <a:t>Statute of limitations on woman’s claim expired on Feb. 19, 2003.  Due to difficulties demonstrating woman’s injuries, ARPR failed to file complaint before statute of limitation expired.</a:t>
            </a:r>
          </a:p>
          <a:p>
            <a:pPr lvl="1">
              <a:lnSpc>
                <a:spcPct val="120000"/>
              </a:lnSpc>
            </a:pPr>
            <a:r>
              <a:rPr lang="en-US" sz="2600" dirty="0"/>
              <a:t>Feb. 26, 2003.  ARPR informed woman of their failure to timely file and advised her to pursue other counsel.</a:t>
            </a:r>
          </a:p>
          <a:p>
            <a:pPr lvl="1">
              <a:lnSpc>
                <a:spcPct val="120000"/>
              </a:lnSpc>
            </a:pPr>
            <a:r>
              <a:rPr lang="en-US" sz="2600" dirty="0"/>
              <a:t>In woman’s response, she informed ARPR that she would not sue for malpractice b/c she was still able to pursue her underinsured motorist claim.</a:t>
            </a:r>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24</a:t>
            </a:fld>
            <a:endParaRPr lang="en-US" dirty="0"/>
          </a:p>
        </p:txBody>
      </p:sp>
    </p:spTree>
    <p:extLst>
      <p:ext uri="{BB962C8B-B14F-4D97-AF65-F5344CB8AC3E}">
        <p14:creationId xmlns:p14="http://schemas.microsoft.com/office/powerpoint/2010/main" val="3312841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Prior Knowledge Case Study</a:t>
            </a:r>
          </a:p>
        </p:txBody>
      </p:sp>
      <p:sp>
        <p:nvSpPr>
          <p:cNvPr id="3" name="Content Placeholder 2"/>
          <p:cNvSpPr>
            <a:spLocks noGrp="1"/>
          </p:cNvSpPr>
          <p:nvPr>
            <p:ph idx="1"/>
          </p:nvPr>
        </p:nvSpPr>
        <p:spPr/>
        <p:txBody>
          <a:bodyPr>
            <a:normAutofit fontScale="62500" lnSpcReduction="20000"/>
          </a:bodyPr>
          <a:lstStyle/>
          <a:p>
            <a:pPr>
              <a:lnSpc>
                <a:spcPct val="120000"/>
              </a:lnSpc>
            </a:pPr>
            <a:r>
              <a:rPr lang="en-US" dirty="0"/>
              <a:t>In 2004 ARPR purchased a claims-made LPL policy for the period Jun 17, 2004 to June 17, 2005, which </a:t>
            </a:r>
            <a:r>
              <a:rPr lang="en-US" u="sng" dirty="0"/>
              <a:t>excluded coverage for any claim related to a negligent act occurring prior to the inception date of the policy if the insured knew or could have reasonably foreseen it would be the basis of a claim.</a:t>
            </a:r>
          </a:p>
          <a:p>
            <a:pPr>
              <a:lnSpc>
                <a:spcPct val="120000"/>
              </a:lnSpc>
            </a:pPr>
            <a:endParaRPr lang="en-US" sz="1100" u="sng" dirty="0"/>
          </a:p>
          <a:p>
            <a:pPr>
              <a:lnSpc>
                <a:spcPct val="120000"/>
              </a:lnSpc>
            </a:pPr>
            <a:r>
              <a:rPr lang="en-US" dirty="0"/>
              <a:t>On June 8, 2005 new lawyers representing woman injured in 2001 notified ARPR of their intent to file a malpractice claim.</a:t>
            </a:r>
          </a:p>
          <a:p>
            <a:pPr>
              <a:lnSpc>
                <a:spcPct val="120000"/>
              </a:lnSpc>
            </a:pPr>
            <a:endParaRPr lang="en-US" sz="1100" dirty="0"/>
          </a:p>
          <a:p>
            <a:pPr>
              <a:lnSpc>
                <a:spcPct val="120000"/>
              </a:lnSpc>
            </a:pPr>
            <a:r>
              <a:rPr lang="en-US" dirty="0"/>
              <a:t>ARPR advised Insurer of claim in June 10, 2005 letter.  In response Insurer denied coverage b/c ARPR neglected to inform Insurer of this potential claim before signing the application despite it being a reasonably foreseeable claim.</a:t>
            </a:r>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25</a:t>
            </a:fld>
            <a:endParaRPr lang="en-US" dirty="0"/>
          </a:p>
        </p:txBody>
      </p:sp>
    </p:spTree>
    <p:extLst>
      <p:ext uri="{BB962C8B-B14F-4D97-AF65-F5344CB8AC3E}">
        <p14:creationId xmlns:p14="http://schemas.microsoft.com/office/powerpoint/2010/main" val="748241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Prior Knowledge Case Study</a:t>
            </a:r>
          </a:p>
        </p:txBody>
      </p:sp>
      <p:sp>
        <p:nvSpPr>
          <p:cNvPr id="3" name="Content Placeholder 2"/>
          <p:cNvSpPr>
            <a:spLocks noGrp="1"/>
          </p:cNvSpPr>
          <p:nvPr>
            <p:ph idx="1"/>
          </p:nvPr>
        </p:nvSpPr>
        <p:spPr>
          <a:xfrm>
            <a:off x="381000" y="1600200"/>
            <a:ext cx="8382000" cy="4525963"/>
          </a:xfrm>
        </p:spPr>
        <p:txBody>
          <a:bodyPr>
            <a:noAutofit/>
          </a:bodyPr>
          <a:lstStyle/>
          <a:p>
            <a:r>
              <a:rPr lang="en-US" sz="1800" dirty="0"/>
              <a:t>In July 2005, ARPR filed declaratory judgment claiming Insurer owed them indemnification b/c they had no knowledge prior to signing the application that they would be sued.</a:t>
            </a:r>
          </a:p>
          <a:p>
            <a:pPr marL="0" indent="0">
              <a:buNone/>
            </a:pPr>
            <a:endParaRPr lang="en-US" sz="1800" dirty="0"/>
          </a:p>
          <a:p>
            <a:r>
              <a:rPr lang="en-US" sz="1800" dirty="0"/>
              <a:t>Court held that prior knowledge exclusion barred coverage notwithstanding the underlying plaintiff’s initial indication that she did not intend to file suit.</a:t>
            </a:r>
          </a:p>
          <a:p>
            <a:endParaRPr lang="en-US" sz="1800" dirty="0"/>
          </a:p>
          <a:p>
            <a:r>
              <a:rPr lang="en-US" sz="1800" dirty="0"/>
              <a:t>Court concluded that a reasonable attorney in plaintiffs’ position would have known that malpractice claim was possible.</a:t>
            </a:r>
          </a:p>
          <a:p>
            <a:endParaRPr lang="en-US" sz="1800" dirty="0"/>
          </a:p>
          <a:p>
            <a:r>
              <a:rPr lang="en-US" sz="1800" dirty="0"/>
              <a:t>Court found that any actions by client/claimant that fall short of a waiver of future claims against an attorney will not extinguish prior knowledge exception.</a:t>
            </a:r>
          </a:p>
          <a:p>
            <a:endParaRPr lang="en-US" sz="1800" dirty="0"/>
          </a:p>
          <a:p>
            <a:r>
              <a:rPr lang="en-US" sz="1800" dirty="0"/>
              <a:t>Court also ruled that an attorney’s subjective belief, on the basis of his relationship with his client or his impression of a client’s reaction to a situation, have no bearing on a prior knowledge exception.</a:t>
            </a:r>
          </a:p>
        </p:txBody>
      </p:sp>
      <p:sp>
        <p:nvSpPr>
          <p:cNvPr id="4" name="Slide Number Placeholder 3"/>
          <p:cNvSpPr>
            <a:spLocks noGrp="1"/>
          </p:cNvSpPr>
          <p:nvPr>
            <p:ph type="sldNum" sz="quarter" idx="12"/>
          </p:nvPr>
        </p:nvSpPr>
        <p:spPr/>
        <p:txBody>
          <a:bodyPr/>
          <a:lstStyle/>
          <a:p>
            <a:fld id="{A902AFAA-E2F6-4086-A1F6-4299D752B36D}" type="slidenum">
              <a:rPr lang="en-US" smtClean="0"/>
              <a:t>26</a:t>
            </a:fld>
            <a:endParaRPr lang="en-US" dirty="0"/>
          </a:p>
        </p:txBody>
      </p:sp>
    </p:spTree>
    <p:extLst>
      <p:ext uri="{BB962C8B-B14F-4D97-AF65-F5344CB8AC3E}">
        <p14:creationId xmlns:p14="http://schemas.microsoft.com/office/powerpoint/2010/main" val="323527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4000" dirty="0"/>
              <a:t>Prior Knowledge Lessons Learned </a:t>
            </a:r>
          </a:p>
        </p:txBody>
      </p:sp>
      <p:sp>
        <p:nvSpPr>
          <p:cNvPr id="3" name="Content Placeholder 2"/>
          <p:cNvSpPr>
            <a:spLocks noGrp="1"/>
          </p:cNvSpPr>
          <p:nvPr>
            <p:ph idx="1"/>
          </p:nvPr>
        </p:nvSpPr>
        <p:spPr/>
        <p:txBody>
          <a:bodyPr>
            <a:normAutofit fontScale="47500" lnSpcReduction="20000"/>
          </a:bodyPr>
          <a:lstStyle/>
          <a:p>
            <a:pPr>
              <a:lnSpc>
                <a:spcPct val="120000"/>
              </a:lnSpc>
            </a:pPr>
            <a:r>
              <a:rPr lang="en-US" sz="3300" dirty="0"/>
              <a:t>As LPL policies are written on a claims-made basis and include a prior knowledge provision, a failure to report a claim or potential claim under current policy can cause a law firm to lose coverage.  It is essential that all claims or potential claims are reported pursuant to the requirements of the policy.</a:t>
            </a:r>
          </a:p>
          <a:p>
            <a:pPr>
              <a:lnSpc>
                <a:spcPct val="120000"/>
              </a:lnSpc>
            </a:pPr>
            <a:endParaRPr lang="en-US" sz="3300" dirty="0"/>
          </a:p>
          <a:p>
            <a:pPr>
              <a:lnSpc>
                <a:spcPct val="120000"/>
              </a:lnSpc>
            </a:pPr>
            <a:r>
              <a:rPr lang="en-US" sz="3300" dirty="0"/>
              <a:t>If an error has occurred, report the matter as a potential claim, even if your client has indicated it does not plan to sue.</a:t>
            </a:r>
          </a:p>
          <a:p>
            <a:pPr>
              <a:lnSpc>
                <a:spcPct val="120000"/>
              </a:lnSpc>
            </a:pPr>
            <a:endParaRPr lang="en-US" sz="3300" dirty="0"/>
          </a:p>
          <a:p>
            <a:pPr>
              <a:lnSpc>
                <a:spcPct val="120000"/>
              </a:lnSpc>
            </a:pPr>
            <a:r>
              <a:rPr lang="en-US" sz="3300" dirty="0"/>
              <a:t>Promote a culture where it is encouraged to discuss possible client issues.</a:t>
            </a:r>
          </a:p>
          <a:p>
            <a:pPr>
              <a:lnSpc>
                <a:spcPct val="120000"/>
              </a:lnSpc>
            </a:pPr>
            <a:endParaRPr lang="en-US" sz="3300" dirty="0"/>
          </a:p>
          <a:p>
            <a:pPr>
              <a:lnSpc>
                <a:spcPct val="120000"/>
              </a:lnSpc>
            </a:pPr>
            <a:r>
              <a:rPr lang="en-US" sz="3300" dirty="0"/>
              <a:t>Adopt a formal policy for the discovery and reporting of claims.</a:t>
            </a:r>
          </a:p>
          <a:p>
            <a:pPr>
              <a:lnSpc>
                <a:spcPct val="120000"/>
              </a:lnSpc>
            </a:pPr>
            <a:endParaRPr lang="en-US" sz="3300" dirty="0"/>
          </a:p>
          <a:p>
            <a:pPr>
              <a:lnSpc>
                <a:spcPct val="120000"/>
              </a:lnSpc>
            </a:pPr>
            <a:r>
              <a:rPr lang="en-US" sz="3300" dirty="0"/>
              <a:t>Train staff and attorneys on the reporting requirements of the LPL policy.</a:t>
            </a:r>
          </a:p>
          <a:p>
            <a:pPr>
              <a:lnSpc>
                <a:spcPct val="120000"/>
              </a:lnSpc>
            </a:pPr>
            <a:endParaRPr lang="en-US" sz="3300" dirty="0"/>
          </a:p>
          <a:p>
            <a:pPr>
              <a:lnSpc>
                <a:spcPct val="120000"/>
              </a:lnSpc>
            </a:pPr>
            <a:r>
              <a:rPr lang="en-US" sz="3300" dirty="0"/>
              <a:t>Appoint a central point person (managing partner, risk management partner, etc.) to review all potential claims. </a:t>
            </a:r>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27</a:t>
            </a:fld>
            <a:endParaRPr lang="en-US" dirty="0"/>
          </a:p>
        </p:txBody>
      </p:sp>
    </p:spTree>
    <p:extLst>
      <p:ext uri="{BB962C8B-B14F-4D97-AF65-F5344CB8AC3E}">
        <p14:creationId xmlns:p14="http://schemas.microsoft.com/office/powerpoint/2010/main" val="4067631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Notice of Claim</a:t>
            </a:r>
          </a:p>
        </p:txBody>
      </p:sp>
      <p:sp>
        <p:nvSpPr>
          <p:cNvPr id="3" name="Content Placeholder 2"/>
          <p:cNvSpPr>
            <a:spLocks noGrp="1"/>
          </p:cNvSpPr>
          <p:nvPr>
            <p:ph idx="1"/>
          </p:nvPr>
        </p:nvSpPr>
        <p:spPr/>
        <p:txBody>
          <a:bodyPr>
            <a:normAutofit fontScale="62500" lnSpcReduction="20000"/>
          </a:bodyPr>
          <a:lstStyle/>
          <a:p>
            <a:r>
              <a:rPr lang="en-US" sz="3000" dirty="0"/>
              <a:t>Coverage disputes due to a failure to provide timely notice of claims or potential claims are common</a:t>
            </a:r>
          </a:p>
          <a:p>
            <a:endParaRPr lang="en-US" sz="3000" dirty="0"/>
          </a:p>
          <a:p>
            <a:r>
              <a:rPr lang="en-US" sz="3000" u="sng" dirty="0"/>
              <a:t>Timely</a:t>
            </a:r>
            <a:r>
              <a:rPr lang="en-US" sz="3000" dirty="0"/>
              <a:t> notice of a </a:t>
            </a:r>
            <a:r>
              <a:rPr lang="en-US" sz="3000" u="sng" dirty="0"/>
              <a:t>claim</a:t>
            </a:r>
            <a:r>
              <a:rPr lang="en-US" sz="3000" dirty="0"/>
              <a:t> to the insurer during the policy period is a condition precedent to coverage</a:t>
            </a:r>
          </a:p>
          <a:p>
            <a:endParaRPr lang="en-US" sz="2800" dirty="0"/>
          </a:p>
          <a:p>
            <a:r>
              <a:rPr lang="en-US" sz="2800" dirty="0"/>
              <a:t>In addition to requiring that the claim be Reported during the same policy period in which claims was made, most policies require notice be made within a specified time period after learning of the claim, which can be good or bad. </a:t>
            </a:r>
          </a:p>
          <a:p>
            <a:pPr marL="0" indent="0">
              <a:buNone/>
            </a:pPr>
            <a:endParaRPr lang="en-US" sz="2800" dirty="0"/>
          </a:p>
          <a:p>
            <a:r>
              <a:rPr lang="en-US" sz="2800" dirty="0"/>
              <a:t>Potential Claim notice provisions are “double edged sword” providing relief from prior knowledge limitation, but requiring notice during the policy period regardless of the Claim notice provision.</a:t>
            </a:r>
          </a:p>
          <a:p>
            <a:pPr indent="0">
              <a:buNone/>
            </a:pPr>
            <a:endParaRPr lang="en-US" sz="2800" dirty="0"/>
          </a:p>
          <a:p>
            <a:r>
              <a:rPr lang="en-US" sz="2800" dirty="0"/>
              <a:t>It is critical for law firms to understand the reporting requirements of the insurance contract because notice provisions are strictly construed.</a:t>
            </a:r>
          </a:p>
          <a:p>
            <a:endParaRPr lang="en-US" sz="3000" dirty="0"/>
          </a:p>
          <a:p>
            <a:endParaRPr lang="en-US" dirty="0"/>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28</a:t>
            </a:fld>
            <a:endParaRPr lang="en-US" dirty="0"/>
          </a:p>
        </p:txBody>
      </p:sp>
    </p:spTree>
    <p:extLst>
      <p:ext uri="{BB962C8B-B14F-4D97-AF65-F5344CB8AC3E}">
        <p14:creationId xmlns:p14="http://schemas.microsoft.com/office/powerpoint/2010/main" val="4087332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Notice of Claim</a:t>
            </a:r>
          </a:p>
        </p:txBody>
      </p:sp>
      <p:sp>
        <p:nvSpPr>
          <p:cNvPr id="4" name="Content Placeholder 3"/>
          <p:cNvSpPr>
            <a:spLocks noGrp="1"/>
          </p:cNvSpPr>
          <p:nvPr>
            <p:ph sz="half" idx="2"/>
          </p:nvPr>
        </p:nvSpPr>
        <p:spPr>
          <a:solidFill>
            <a:srgbClr val="FFFF00"/>
          </a:solidFill>
          <a:scene3d>
            <a:camera prst="orthographicFront"/>
            <a:lightRig rig="threePt" dir="t"/>
          </a:scene3d>
          <a:sp3d>
            <a:bevelT prst="angle"/>
          </a:sp3d>
        </p:spPr>
        <p:txBody>
          <a:bodyPr>
            <a:normAutofit fontScale="55000" lnSpcReduction="20000"/>
          </a:bodyPr>
          <a:lstStyle/>
          <a:p>
            <a:pPr marL="0" indent="0">
              <a:buNone/>
            </a:pPr>
            <a:r>
              <a:rPr lang="en-US" sz="3600" b="1" dirty="0">
                <a:solidFill>
                  <a:schemeClr val="bg1"/>
                </a:solidFill>
              </a:rPr>
              <a:t>I. INSURING AGREEMENT</a:t>
            </a:r>
          </a:p>
          <a:p>
            <a:pPr marL="0" indent="0">
              <a:buNone/>
            </a:pPr>
            <a:r>
              <a:rPr lang="en-US" sz="3300" dirty="0">
                <a:solidFill>
                  <a:schemeClr val="bg1"/>
                </a:solidFill>
              </a:rPr>
              <a:t>A. Coverage</a:t>
            </a:r>
          </a:p>
          <a:p>
            <a:pPr marL="0" indent="0">
              <a:buNone/>
            </a:pPr>
            <a:r>
              <a:rPr lang="en-US" sz="3300" dirty="0">
                <a:solidFill>
                  <a:schemeClr val="bg1"/>
                </a:solidFill>
              </a:rPr>
              <a:t>The Company agrees to pay on behalf of the Insured all sums in excess of the deductible that the Insured shall become legally obligated </a:t>
            </a:r>
            <a:r>
              <a:rPr lang="en-US" sz="3300" u="sng" dirty="0">
                <a:solidFill>
                  <a:schemeClr val="bg1"/>
                </a:solidFill>
              </a:rPr>
              <a:t>to pay as damages and claim expenses because of a claim that is both first made against the Insured and reported in writing to the Company during the policy</a:t>
            </a:r>
            <a:r>
              <a:rPr lang="en-US" sz="3300" dirty="0">
                <a:solidFill>
                  <a:schemeClr val="bg1"/>
                </a:solidFill>
              </a:rPr>
              <a:t> period by reason of an act or omission in the performance of legal services by the Insured or by any person for whom the Insured</a:t>
            </a:r>
          </a:p>
          <a:p>
            <a:pPr marL="0" indent="0">
              <a:buNone/>
            </a:pPr>
            <a:r>
              <a:rPr lang="en-US" sz="3300" dirty="0">
                <a:solidFill>
                  <a:schemeClr val="bg1"/>
                </a:solidFill>
              </a:rPr>
              <a:t>is legally liable …</a:t>
            </a:r>
          </a:p>
        </p:txBody>
      </p:sp>
      <p:pic>
        <p:nvPicPr>
          <p:cNvPr id="4098" name="Picture 2"/>
          <p:cNvPicPr>
            <a:picLocks noGrp="1" noChangeAspect="1" noChangeArrowheads="1"/>
          </p:cNvPicPr>
          <p:nvPr>
            <p:ph sz="half" idx="1"/>
          </p:nvPr>
        </p:nvPicPr>
        <p:blipFill>
          <a:blip r:embed="rId3"/>
          <a:srcRect/>
          <a:stretch>
            <a:fillRect/>
          </a:stretch>
        </p:blipFill>
        <p:spPr>
          <a:xfrm>
            <a:off x="736976" y="1600200"/>
            <a:ext cx="347904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1752601" y="2057400"/>
            <a:ext cx="2895599" cy="1143000"/>
          </a:xfrm>
          <a:prstGeom prst="straightConnector1">
            <a:avLst/>
          </a:prstGeom>
          <a:noFill/>
          <a:ln w="34925" cap="flat" cmpd="sng" algn="ctr">
            <a:solidFill>
              <a:sysClr val="windowText" lastClr="000000"/>
            </a:solidFill>
            <a:prstDash val="solid"/>
            <a:tailEnd type="arrow"/>
          </a:ln>
          <a:effectLst>
            <a:outerShdw blurRad="50800" dist="20000" dir="5400000" rotWithShape="0">
              <a:srgbClr val="000000">
                <a:alpha val="42000"/>
              </a:srgbClr>
            </a:outerShdw>
          </a:effectLst>
        </p:spPr>
      </p:cxnSp>
      <p:sp>
        <p:nvSpPr>
          <p:cNvPr id="3" name="Slide Number Placeholder 2"/>
          <p:cNvSpPr>
            <a:spLocks noGrp="1"/>
          </p:cNvSpPr>
          <p:nvPr>
            <p:ph type="sldNum" sz="quarter" idx="12"/>
          </p:nvPr>
        </p:nvSpPr>
        <p:spPr/>
        <p:txBody>
          <a:bodyPr/>
          <a:lstStyle/>
          <a:p>
            <a:fld id="{A902AFAA-E2F6-4086-A1F6-4299D752B36D}" type="slidenum">
              <a:rPr lang="en-US" smtClean="0"/>
              <a:t>29</a:t>
            </a:fld>
            <a:endParaRPr lang="en-US" dirty="0"/>
          </a:p>
        </p:txBody>
      </p:sp>
    </p:spTree>
    <p:extLst>
      <p:ext uri="{BB962C8B-B14F-4D97-AF65-F5344CB8AC3E}">
        <p14:creationId xmlns:p14="http://schemas.microsoft.com/office/powerpoint/2010/main" val="3831102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229600" cy="1143000"/>
          </a:xfrm>
        </p:spPr>
        <p:txBody>
          <a:bodyPr>
            <a:noAutofit/>
          </a:bodyPr>
          <a:lstStyle/>
          <a:p>
            <a:pPr lvl="0" algn="l"/>
            <a:r>
              <a:rPr lang="en-US" sz="4000" dirty="0">
                <a:effectLst/>
              </a:rPr>
              <a:t>Entering Into the </a:t>
            </a:r>
            <a:br>
              <a:rPr lang="en-US" sz="4000" dirty="0">
                <a:effectLst/>
              </a:rPr>
            </a:br>
            <a:r>
              <a:rPr lang="en-US" sz="4000" dirty="0">
                <a:effectLst/>
              </a:rPr>
              <a:t>Attorney-Client Relationship</a:t>
            </a:r>
          </a:p>
        </p:txBody>
      </p:sp>
      <p:sp>
        <p:nvSpPr>
          <p:cNvPr id="3" name="Content Placeholder 2"/>
          <p:cNvSpPr>
            <a:spLocks noGrp="1"/>
          </p:cNvSpPr>
          <p:nvPr>
            <p:ph idx="1"/>
          </p:nvPr>
        </p:nvSpPr>
        <p:spPr>
          <a:xfrm>
            <a:off x="457200" y="1646236"/>
            <a:ext cx="8229600" cy="4983163"/>
          </a:xfrm>
        </p:spPr>
        <p:txBody>
          <a:bodyPr>
            <a:normAutofit fontScale="92500" lnSpcReduction="20000"/>
          </a:bodyPr>
          <a:lstStyle/>
          <a:p>
            <a:endParaRPr lang="en-US" dirty="0"/>
          </a:p>
          <a:p>
            <a:pPr marL="925830" lvl="1" indent="-514350">
              <a:buFont typeface="+mj-lt"/>
              <a:buAutoNum type="alphaLcPeriod"/>
            </a:pPr>
            <a:r>
              <a:rPr lang="en-US" sz="2800" dirty="0"/>
              <a:t>Avoiding Malpractice through Detailed Written Engagement Agreement </a:t>
            </a:r>
          </a:p>
          <a:p>
            <a:pPr marL="925830" lvl="1" indent="-514350">
              <a:buFont typeface="+mj-lt"/>
              <a:buAutoNum type="alphaLcPeriod"/>
            </a:pPr>
            <a:r>
              <a:rPr lang="en-US" sz="2800" dirty="0"/>
              <a:t>Reasonably restricting the scope of legal services by contract is permissible (Janik v. Rudy, Exelrod &amp; Zieff (2004) 199 Cal.App. 4</a:t>
            </a:r>
            <a:r>
              <a:rPr lang="en-US" sz="2800" baseline="30000" dirty="0"/>
              <a:t>th</a:t>
            </a:r>
            <a:r>
              <a:rPr lang="en-US" sz="2800" dirty="0"/>
              <a:t> 930, 940.)</a:t>
            </a:r>
          </a:p>
          <a:p>
            <a:pPr marL="925830" lvl="1" indent="-514350">
              <a:buFont typeface="+mj-lt"/>
              <a:buAutoNum type="alphaLcPeriod"/>
            </a:pPr>
            <a:r>
              <a:rPr lang="en-US" sz="2800" dirty="0"/>
              <a:t>Legal Services Agreement Should Set forth clear Scope of Representation</a:t>
            </a:r>
          </a:p>
          <a:p>
            <a:pPr marL="925830" lvl="1" indent="-514350">
              <a:buFont typeface="+mj-lt"/>
              <a:buAutoNum type="alphaLcPeriod"/>
            </a:pPr>
            <a:r>
              <a:rPr lang="en-US" sz="2800" dirty="0"/>
              <a:t>Money deposited as a Retainer must be placed in client trust account.  (Cal. Rules of Prof. Conduct, Rule 4-100.)</a:t>
            </a:r>
          </a:p>
          <a:p>
            <a:pPr algn="ctr">
              <a:buNone/>
            </a:pPr>
            <a:endParaRPr lang="en-US" sz="3300" dirty="0">
              <a:solidFill>
                <a:srgbClr val="FFC000"/>
              </a:solidFill>
            </a:endParaRPr>
          </a:p>
          <a:p>
            <a:pPr>
              <a:buNone/>
            </a:pPr>
            <a:r>
              <a:rPr lang="en-US" sz="1600" dirty="0"/>
              <a:t>   </a:t>
            </a:r>
          </a:p>
          <a:p>
            <a:pPr lvl="3">
              <a:buNone/>
            </a:pPr>
            <a:endParaRPr lang="en-US" sz="1400" dirty="0"/>
          </a:p>
          <a:p>
            <a:pPr>
              <a:buNone/>
            </a:pPr>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3</a:t>
            </a:fld>
            <a:endParaRPr lang="en-US"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Notice Provisions</a:t>
            </a:r>
          </a:p>
        </p:txBody>
      </p:sp>
      <p:sp>
        <p:nvSpPr>
          <p:cNvPr id="4" name="Content Placeholder 3"/>
          <p:cNvSpPr>
            <a:spLocks noGrp="1"/>
          </p:cNvSpPr>
          <p:nvPr>
            <p:ph sz="half" idx="2"/>
          </p:nvPr>
        </p:nvSpPr>
        <p:spPr>
          <a:solidFill>
            <a:srgbClr val="FFFF00"/>
          </a:solidFill>
          <a:scene3d>
            <a:camera prst="orthographicFront"/>
            <a:lightRig rig="threePt" dir="t"/>
          </a:scene3d>
          <a:sp3d>
            <a:bevelT prst="angle"/>
          </a:sp3d>
        </p:spPr>
        <p:txBody>
          <a:bodyPr>
            <a:normAutofit fontScale="92500" lnSpcReduction="20000"/>
          </a:bodyPr>
          <a:lstStyle/>
          <a:p>
            <a:pPr marL="0" marR="0" indent="0">
              <a:lnSpc>
                <a:spcPct val="115000"/>
              </a:lnSpc>
              <a:spcBef>
                <a:spcPct val="0"/>
              </a:spcBef>
              <a:spcAft>
                <a:spcPct val="0"/>
              </a:spcAft>
              <a:buNone/>
            </a:pPr>
            <a:r>
              <a:rPr lang="en-US" sz="2400" dirty="0">
                <a:solidFill>
                  <a:schemeClr val="bg1"/>
                </a:solidFill>
                <a:latin typeface="Palatino-Roman"/>
                <a:ea typeface="Calibri"/>
                <a:cs typeface="Palatino-Roman"/>
              </a:rPr>
              <a:t>1. Notice of </a:t>
            </a:r>
            <a:r>
              <a:rPr lang="en-US" sz="2400" b="1" dirty="0">
                <a:solidFill>
                  <a:schemeClr val="bg1"/>
                </a:solidFill>
                <a:latin typeface="Palatino-Bold"/>
                <a:ea typeface="Calibri"/>
                <a:cs typeface="Palatino-Bold"/>
              </a:rPr>
              <a:t>Claims</a:t>
            </a:r>
            <a:endParaRPr lang="en-US" sz="1100" dirty="0">
              <a:solidFill>
                <a:schemeClr val="bg1"/>
              </a:solidFill>
              <a:ea typeface="Calibri"/>
              <a:cs typeface="Times New Roman"/>
            </a:endParaRPr>
          </a:p>
          <a:p>
            <a:pPr marL="0" marR="0" indent="0">
              <a:lnSpc>
                <a:spcPct val="115000"/>
              </a:lnSpc>
              <a:spcBef>
                <a:spcPct val="0"/>
              </a:spcBef>
              <a:spcAft>
                <a:spcPct val="0"/>
              </a:spcAft>
              <a:buNone/>
            </a:pPr>
            <a:r>
              <a:rPr lang="en-US" sz="1100" dirty="0">
                <a:solidFill>
                  <a:schemeClr val="bg1"/>
                </a:solidFill>
                <a:latin typeface="Palatino-Roman"/>
                <a:ea typeface="Calibri"/>
                <a:cs typeface="Palatino-Roman"/>
              </a:rPr>
              <a:t> </a:t>
            </a:r>
            <a:endParaRPr lang="en-US" sz="1100" dirty="0">
              <a:solidFill>
                <a:schemeClr val="bg1"/>
              </a:solidFill>
              <a:ea typeface="Calibri"/>
              <a:cs typeface="Times New Roman"/>
            </a:endParaRPr>
          </a:p>
          <a:p>
            <a:pPr marL="0" indent="0">
              <a:buNone/>
            </a:pPr>
            <a:r>
              <a:rPr lang="en-US" sz="2100" dirty="0">
                <a:solidFill>
                  <a:schemeClr val="bg1"/>
                </a:solidFill>
                <a:latin typeface="Palatino-Roman"/>
                <a:ea typeface="Calibri"/>
                <a:cs typeface="Palatino-Roman"/>
              </a:rPr>
              <a:t>The </a:t>
            </a:r>
            <a:r>
              <a:rPr lang="en-US" sz="2100" b="1" dirty="0">
                <a:solidFill>
                  <a:schemeClr val="bg1"/>
                </a:solidFill>
                <a:latin typeface="Palatino-Bold"/>
                <a:ea typeface="Calibri"/>
                <a:cs typeface="Palatino-Bold"/>
              </a:rPr>
              <a:t>Insured</a:t>
            </a:r>
            <a:r>
              <a:rPr lang="en-US" sz="2100" dirty="0">
                <a:solidFill>
                  <a:schemeClr val="bg1"/>
                </a:solidFill>
                <a:latin typeface="Palatino-Roman"/>
                <a:ea typeface="Calibri"/>
                <a:cs typeface="Palatino-Roman"/>
              </a:rPr>
              <a:t>, as a condition precedent to the obligations of the </a:t>
            </a:r>
            <a:r>
              <a:rPr lang="en-US" sz="2100" b="1" dirty="0">
                <a:solidFill>
                  <a:schemeClr val="bg1"/>
                </a:solidFill>
                <a:latin typeface="Palatino-Bold"/>
                <a:ea typeface="Calibri"/>
                <a:cs typeface="Palatino-Bold"/>
              </a:rPr>
              <a:t>Company </a:t>
            </a:r>
            <a:r>
              <a:rPr lang="en-US" sz="2100" dirty="0">
                <a:solidFill>
                  <a:schemeClr val="bg1"/>
                </a:solidFill>
                <a:latin typeface="Palatino-Roman"/>
                <a:ea typeface="Calibri"/>
                <a:cs typeface="Palatino-Roman"/>
              </a:rPr>
              <a:t>under this Policy, </a:t>
            </a:r>
            <a:r>
              <a:rPr lang="en-US" sz="2100" u="sng" dirty="0">
                <a:solidFill>
                  <a:schemeClr val="bg1"/>
                </a:solidFill>
                <a:latin typeface="Palatino-Roman"/>
                <a:ea typeface="Calibri"/>
                <a:cs typeface="Palatino-Roman"/>
              </a:rPr>
              <a:t>shall as soon as reasonably possible after learning of a </a:t>
            </a:r>
            <a:r>
              <a:rPr lang="en-US" sz="2100" b="1" u="sng" dirty="0">
                <a:solidFill>
                  <a:schemeClr val="bg1"/>
                </a:solidFill>
                <a:latin typeface="Palatino-Bold"/>
                <a:ea typeface="Calibri"/>
                <a:cs typeface="Palatino-Bold"/>
              </a:rPr>
              <a:t>claim </a:t>
            </a:r>
            <a:r>
              <a:rPr lang="en-US" sz="2100" u="sng" dirty="0">
                <a:solidFill>
                  <a:schemeClr val="bg1"/>
                </a:solidFill>
                <a:latin typeface="Palatino-Roman"/>
                <a:ea typeface="Calibri"/>
                <a:cs typeface="Palatino-Roman"/>
              </a:rPr>
              <a:t>give written notice to the </a:t>
            </a:r>
            <a:r>
              <a:rPr lang="en-US" sz="2100" b="1" u="sng" dirty="0">
                <a:solidFill>
                  <a:schemeClr val="bg1"/>
                </a:solidFill>
                <a:latin typeface="Palatino-Bold"/>
                <a:ea typeface="Calibri"/>
                <a:cs typeface="Palatino-Bold"/>
              </a:rPr>
              <a:t>Company </a:t>
            </a:r>
            <a:r>
              <a:rPr lang="en-US" sz="2100" dirty="0">
                <a:solidFill>
                  <a:schemeClr val="bg1"/>
                </a:solidFill>
                <a:latin typeface="Palatino-Roman"/>
                <a:ea typeface="Calibri"/>
                <a:cs typeface="Palatino-Roman"/>
              </a:rPr>
              <a:t>during the </a:t>
            </a:r>
            <a:r>
              <a:rPr lang="en-US" sz="2100" b="1" dirty="0">
                <a:solidFill>
                  <a:schemeClr val="bg1"/>
                </a:solidFill>
                <a:latin typeface="Palatino-Bold"/>
                <a:ea typeface="Calibri"/>
                <a:cs typeface="Palatino-Bold"/>
              </a:rPr>
              <a:t>policy period </a:t>
            </a:r>
            <a:r>
              <a:rPr lang="en-US" sz="2100" dirty="0">
                <a:solidFill>
                  <a:schemeClr val="bg1"/>
                </a:solidFill>
                <a:latin typeface="Palatino-Roman"/>
                <a:ea typeface="Calibri"/>
                <a:cs typeface="Palatino-Roman"/>
              </a:rPr>
              <a:t>of such </a:t>
            </a:r>
            <a:r>
              <a:rPr lang="en-US" sz="2100" b="1" dirty="0">
                <a:solidFill>
                  <a:schemeClr val="bg1"/>
                </a:solidFill>
                <a:latin typeface="Palatino-Bold"/>
                <a:ea typeface="Calibri"/>
                <a:cs typeface="Palatino-Bold"/>
              </a:rPr>
              <a:t>claim. </a:t>
            </a:r>
            <a:r>
              <a:rPr lang="en-US" sz="2100" dirty="0">
                <a:solidFill>
                  <a:schemeClr val="bg1"/>
                </a:solidFill>
                <a:latin typeface="Palatino-Roman"/>
                <a:ea typeface="Calibri"/>
                <a:cs typeface="Palatino-Roman"/>
              </a:rPr>
              <a:t>The </a:t>
            </a:r>
            <a:r>
              <a:rPr lang="en-US" sz="2100" b="1" dirty="0">
                <a:solidFill>
                  <a:schemeClr val="bg1"/>
                </a:solidFill>
                <a:latin typeface="Palatino-Bold"/>
                <a:ea typeface="Calibri"/>
                <a:cs typeface="Palatino-Bold"/>
              </a:rPr>
              <a:t>Company </a:t>
            </a:r>
            <a:r>
              <a:rPr lang="en-US" sz="2100" dirty="0">
                <a:solidFill>
                  <a:schemeClr val="bg1"/>
                </a:solidFill>
                <a:latin typeface="Palatino-Roman"/>
                <a:ea typeface="Calibri"/>
                <a:cs typeface="Palatino-Roman"/>
              </a:rPr>
              <a:t>agrees that the </a:t>
            </a:r>
            <a:r>
              <a:rPr lang="en-US" sz="2100" b="1" u="sng" dirty="0">
                <a:solidFill>
                  <a:schemeClr val="bg1"/>
                </a:solidFill>
                <a:latin typeface="Palatino-Bold"/>
                <a:ea typeface="Calibri"/>
                <a:cs typeface="Palatino-Bold"/>
              </a:rPr>
              <a:t>Insured </a:t>
            </a:r>
            <a:r>
              <a:rPr lang="en-US" sz="2100" u="sng" dirty="0">
                <a:solidFill>
                  <a:schemeClr val="bg1"/>
                </a:solidFill>
                <a:latin typeface="Palatino-Roman"/>
                <a:ea typeface="Calibri"/>
                <a:cs typeface="Palatino-Roman"/>
              </a:rPr>
              <a:t>may have up to, but not to exceed, sixty (60) days after the Policy expiration to report a </a:t>
            </a:r>
            <a:r>
              <a:rPr lang="en-US" sz="2100" b="1" u="sng" dirty="0">
                <a:solidFill>
                  <a:schemeClr val="bg1"/>
                </a:solidFill>
                <a:latin typeface="Palatino-Bold"/>
                <a:ea typeface="Calibri"/>
                <a:cs typeface="Palatino-Bold"/>
              </a:rPr>
              <a:t>claim</a:t>
            </a:r>
            <a:r>
              <a:rPr lang="en-US" sz="2100" b="1" dirty="0">
                <a:solidFill>
                  <a:schemeClr val="bg1"/>
                </a:solidFill>
                <a:latin typeface="Palatino-Bold"/>
                <a:ea typeface="Calibri"/>
                <a:cs typeface="Palatino-Bold"/>
              </a:rPr>
              <a:t> </a:t>
            </a:r>
            <a:r>
              <a:rPr lang="en-US" sz="2100" dirty="0">
                <a:solidFill>
                  <a:schemeClr val="bg1"/>
                </a:solidFill>
                <a:latin typeface="Palatino-Roman"/>
                <a:ea typeface="Calibri"/>
                <a:cs typeface="Palatino-Roman"/>
              </a:rPr>
              <a:t>made against the </a:t>
            </a:r>
            <a:r>
              <a:rPr lang="en-US" sz="2100" b="1" dirty="0">
                <a:solidFill>
                  <a:schemeClr val="bg1"/>
                </a:solidFill>
                <a:latin typeface="Palatino-Bold"/>
                <a:ea typeface="Calibri"/>
                <a:cs typeface="Palatino-Bold"/>
              </a:rPr>
              <a:t>Insured </a:t>
            </a:r>
            <a:r>
              <a:rPr lang="en-US" sz="2100" dirty="0">
                <a:solidFill>
                  <a:schemeClr val="bg1"/>
                </a:solidFill>
                <a:latin typeface="Palatino-Roman"/>
                <a:ea typeface="Calibri"/>
                <a:cs typeface="Palatino-Roman"/>
              </a:rPr>
              <a:t>during the </a:t>
            </a:r>
            <a:r>
              <a:rPr lang="en-US" sz="2100" b="1" dirty="0">
                <a:solidFill>
                  <a:schemeClr val="bg1"/>
                </a:solidFill>
                <a:latin typeface="Palatino-Bold"/>
                <a:ea typeface="Calibri"/>
                <a:cs typeface="Palatino-Bold"/>
              </a:rPr>
              <a:t>policy period </a:t>
            </a:r>
            <a:r>
              <a:rPr lang="en-US" sz="2100" u="sng" dirty="0">
                <a:solidFill>
                  <a:schemeClr val="bg1"/>
                </a:solidFill>
                <a:latin typeface="Palatino-Roman"/>
                <a:ea typeface="Calibri"/>
                <a:cs typeface="Palatino-Roman"/>
              </a:rPr>
              <a:t>if the reporting of such </a:t>
            </a:r>
            <a:r>
              <a:rPr lang="en-US" sz="2100" b="1" u="sng" dirty="0">
                <a:solidFill>
                  <a:schemeClr val="bg1"/>
                </a:solidFill>
                <a:latin typeface="Palatino-Bold"/>
                <a:ea typeface="Calibri"/>
                <a:cs typeface="Palatino-Bold"/>
              </a:rPr>
              <a:t>claim </a:t>
            </a:r>
            <a:r>
              <a:rPr lang="en-US" sz="2100" u="sng" dirty="0">
                <a:solidFill>
                  <a:schemeClr val="bg1"/>
                </a:solidFill>
                <a:latin typeface="Palatino-Roman"/>
                <a:ea typeface="Calibri"/>
                <a:cs typeface="Palatino-Roman"/>
              </a:rPr>
              <a:t>is as soon as reasonably possible</a:t>
            </a:r>
            <a:r>
              <a:rPr lang="en-US" sz="2300" u="sng" dirty="0">
                <a:solidFill>
                  <a:schemeClr val="bg1"/>
                </a:solidFill>
                <a:latin typeface="Palatino-Roman"/>
                <a:ea typeface="Calibri"/>
                <a:cs typeface="Palatino-Roman"/>
              </a:rPr>
              <a:t>.</a:t>
            </a:r>
            <a:endParaRPr lang="en-US" sz="2300" u="sng" dirty="0">
              <a:solidFill>
                <a:schemeClr val="bg1"/>
              </a:solidFill>
            </a:endParaRPr>
          </a:p>
        </p:txBody>
      </p:sp>
      <p:pic>
        <p:nvPicPr>
          <p:cNvPr id="1026" name="Picture 2"/>
          <p:cNvPicPr>
            <a:picLocks noGrp="1" noChangeAspect="1" noChangeArrowheads="1"/>
          </p:cNvPicPr>
          <p:nvPr>
            <p:ph sz="half" idx="1"/>
          </p:nvPr>
        </p:nvPicPr>
        <p:blipFill>
          <a:blip r:embed="rId3"/>
          <a:srcRect/>
          <a:stretch>
            <a:fillRect/>
          </a:stretch>
        </p:blipFill>
        <p:spPr>
          <a:xfrm>
            <a:off x="721020" y="1600200"/>
            <a:ext cx="351095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1752601" y="2057400"/>
            <a:ext cx="2895600" cy="1676400"/>
          </a:xfrm>
          <a:prstGeom prst="straightConnector1">
            <a:avLst/>
          </a:prstGeom>
          <a:noFill/>
          <a:ln w="34925" cap="flat" cmpd="sng" algn="ctr">
            <a:solidFill>
              <a:sysClr val="windowText" lastClr="000000"/>
            </a:solidFill>
            <a:prstDash val="solid"/>
            <a:tailEnd type="arrow"/>
          </a:ln>
          <a:effectLst>
            <a:outerShdw blurRad="50800" dist="20000" dir="5400000" rotWithShape="0">
              <a:srgbClr val="000000">
                <a:alpha val="42000"/>
              </a:srgbClr>
            </a:outerShdw>
          </a:effectLst>
        </p:spPr>
      </p:cxnSp>
      <p:sp>
        <p:nvSpPr>
          <p:cNvPr id="3" name="Slide Number Placeholder 2"/>
          <p:cNvSpPr>
            <a:spLocks noGrp="1"/>
          </p:cNvSpPr>
          <p:nvPr>
            <p:ph type="sldNum" sz="quarter" idx="12"/>
          </p:nvPr>
        </p:nvSpPr>
        <p:spPr/>
        <p:txBody>
          <a:bodyPr/>
          <a:lstStyle/>
          <a:p>
            <a:fld id="{A902AFAA-E2F6-4086-A1F6-4299D752B36D}" type="slidenum">
              <a:rPr lang="en-US" smtClean="0"/>
              <a:t>30</a:t>
            </a:fld>
            <a:endParaRPr lang="en-US" dirty="0"/>
          </a:p>
        </p:txBody>
      </p:sp>
    </p:spTree>
    <p:extLst>
      <p:ext uri="{BB962C8B-B14F-4D97-AF65-F5344CB8AC3E}">
        <p14:creationId xmlns:p14="http://schemas.microsoft.com/office/powerpoint/2010/main" val="2496162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Notice Provisions</a:t>
            </a:r>
          </a:p>
        </p:txBody>
      </p:sp>
      <p:sp>
        <p:nvSpPr>
          <p:cNvPr id="3" name="Content Placeholder 2"/>
          <p:cNvSpPr>
            <a:spLocks noGrp="1"/>
          </p:cNvSpPr>
          <p:nvPr>
            <p:ph idx="1"/>
          </p:nvPr>
        </p:nvSpPr>
        <p:spPr/>
        <p:txBody>
          <a:bodyPr>
            <a:normAutofit fontScale="85000" lnSpcReduction="10000"/>
          </a:bodyPr>
          <a:lstStyle/>
          <a:p>
            <a:r>
              <a:rPr lang="en-US" dirty="0"/>
              <a:t>Notice provisions vary, depending on the policy, requiring that notice be given:</a:t>
            </a:r>
          </a:p>
          <a:p>
            <a:pPr lvl="1"/>
            <a:r>
              <a:rPr lang="en-US" dirty="0"/>
              <a:t>“immediately” (particularly upon receipt of demand letters, legal pleadings and other written information relative to Claim) </a:t>
            </a:r>
          </a:p>
          <a:p>
            <a:pPr lvl="1"/>
            <a:r>
              <a:rPr lang="en-US" dirty="0"/>
              <a:t>no later than a specified period of time after becoming aware; or, </a:t>
            </a:r>
          </a:p>
          <a:p>
            <a:pPr lvl="1"/>
            <a:r>
              <a:rPr lang="en-US" dirty="0"/>
              <a:t>as soon as reasonably possible</a:t>
            </a:r>
          </a:p>
          <a:p>
            <a:r>
              <a:rPr lang="en-US" dirty="0"/>
              <a:t>As soon as reasonably possible </a:t>
            </a:r>
          </a:p>
          <a:p>
            <a:pPr lvl="1"/>
            <a:r>
              <a:rPr lang="en-US" dirty="0"/>
              <a:t>a prejudicially long delay could jeopardize coverage</a:t>
            </a:r>
          </a:p>
          <a:p>
            <a:r>
              <a:rPr lang="en-US" dirty="0"/>
              <a:t>Notice must be in a manner such that it is clear to the insurer that a claim is being reported</a:t>
            </a:r>
          </a:p>
        </p:txBody>
      </p:sp>
      <p:sp>
        <p:nvSpPr>
          <p:cNvPr id="4" name="Slide Number Placeholder 3"/>
          <p:cNvSpPr>
            <a:spLocks noGrp="1"/>
          </p:cNvSpPr>
          <p:nvPr>
            <p:ph type="sldNum" sz="quarter" idx="12"/>
          </p:nvPr>
        </p:nvSpPr>
        <p:spPr/>
        <p:txBody>
          <a:bodyPr/>
          <a:lstStyle/>
          <a:p>
            <a:fld id="{A902AFAA-E2F6-4086-A1F6-4299D752B36D}" type="slidenum">
              <a:rPr lang="en-US" smtClean="0"/>
              <a:t>31</a:t>
            </a:fld>
            <a:endParaRPr lang="en-US" dirty="0"/>
          </a:p>
        </p:txBody>
      </p:sp>
    </p:spTree>
    <p:extLst>
      <p:ext uri="{BB962C8B-B14F-4D97-AF65-F5344CB8AC3E}">
        <p14:creationId xmlns:p14="http://schemas.microsoft.com/office/powerpoint/2010/main" val="1317214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Potential Claim Notice Provisions</a:t>
            </a:r>
          </a:p>
        </p:txBody>
      </p:sp>
      <p:sp>
        <p:nvSpPr>
          <p:cNvPr id="3" name="Content Placeholder 2"/>
          <p:cNvSpPr>
            <a:spLocks noGrp="1"/>
          </p:cNvSpPr>
          <p:nvPr>
            <p:ph idx="1"/>
          </p:nvPr>
        </p:nvSpPr>
        <p:spPr/>
        <p:txBody>
          <a:bodyPr>
            <a:normAutofit fontScale="85000" lnSpcReduction="20000"/>
          </a:bodyPr>
          <a:lstStyle/>
          <a:p>
            <a:r>
              <a:rPr lang="en-US" dirty="0"/>
              <a:t>Potential Claim</a:t>
            </a:r>
          </a:p>
          <a:p>
            <a:pPr lvl="1"/>
            <a:r>
              <a:rPr lang="en-US" dirty="0"/>
              <a:t>It is not a Claim – YET!</a:t>
            </a:r>
          </a:p>
          <a:p>
            <a:pPr lvl="2"/>
            <a:r>
              <a:rPr lang="en-US" dirty="0"/>
              <a:t>demand for money or services arising out of an act or omission in the rendering of legal advice </a:t>
            </a:r>
          </a:p>
          <a:p>
            <a:pPr lvl="1"/>
            <a:r>
              <a:rPr lang="en-US" dirty="0"/>
              <a:t>Act, error or omission that could reasonably become a claim in the future</a:t>
            </a:r>
          </a:p>
          <a:p>
            <a:r>
              <a:rPr lang="en-US" dirty="0"/>
              <a:t>Objective review</a:t>
            </a:r>
          </a:p>
          <a:p>
            <a:pPr lvl="1"/>
            <a:r>
              <a:rPr lang="en-US" dirty="0"/>
              <a:t>Facts indicating act, error or omission, available at the time</a:t>
            </a:r>
          </a:p>
          <a:p>
            <a:pPr lvl="1"/>
            <a:r>
              <a:rPr lang="en-US" dirty="0"/>
              <a:t>Which reasonable attorney believes may reasonably be expected to be the basis of a claim against the Insured</a:t>
            </a:r>
          </a:p>
          <a:p>
            <a:r>
              <a:rPr lang="en-US" dirty="0"/>
              <a:t>Provisions require the insured to identify particular clients, and particular errors or omissions.</a:t>
            </a:r>
          </a:p>
        </p:txBody>
      </p:sp>
      <p:sp>
        <p:nvSpPr>
          <p:cNvPr id="4" name="Slide Number Placeholder 3"/>
          <p:cNvSpPr>
            <a:spLocks noGrp="1"/>
          </p:cNvSpPr>
          <p:nvPr>
            <p:ph type="sldNum" sz="quarter" idx="12"/>
          </p:nvPr>
        </p:nvSpPr>
        <p:spPr/>
        <p:txBody>
          <a:bodyPr/>
          <a:lstStyle/>
          <a:p>
            <a:fld id="{A902AFAA-E2F6-4086-A1F6-4299D752B36D}" type="slidenum">
              <a:rPr lang="en-US" smtClean="0"/>
              <a:t>32</a:t>
            </a:fld>
            <a:endParaRPr lang="en-US" dirty="0"/>
          </a:p>
        </p:txBody>
      </p:sp>
    </p:spTree>
    <p:extLst>
      <p:ext uri="{BB962C8B-B14F-4D97-AF65-F5344CB8AC3E}">
        <p14:creationId xmlns:p14="http://schemas.microsoft.com/office/powerpoint/2010/main" val="1913373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l"/>
            <a:r>
              <a:rPr lang="en-US" dirty="0"/>
              <a:t>Potential Claim Notice </a:t>
            </a:r>
          </a:p>
        </p:txBody>
      </p:sp>
      <p:sp>
        <p:nvSpPr>
          <p:cNvPr id="4" name="Content Placeholder 3"/>
          <p:cNvSpPr>
            <a:spLocks noGrp="1"/>
          </p:cNvSpPr>
          <p:nvPr>
            <p:ph sz="half" idx="2"/>
          </p:nvPr>
        </p:nvSpPr>
        <p:spPr>
          <a:xfrm>
            <a:off x="4648200" y="1219200"/>
            <a:ext cx="4038600" cy="5334000"/>
          </a:xfrm>
          <a:solidFill>
            <a:srgbClr val="FFFF00"/>
          </a:solidFill>
          <a:scene3d>
            <a:camera prst="orthographicFront"/>
            <a:lightRig rig="threePt" dir="t"/>
          </a:scene3d>
          <a:sp3d>
            <a:bevelT prst="angle"/>
          </a:sp3d>
        </p:spPr>
        <p:txBody>
          <a:bodyPr>
            <a:noAutofit/>
          </a:bodyPr>
          <a:lstStyle/>
          <a:p>
            <a:pPr marL="0" indent="0">
              <a:buNone/>
            </a:pPr>
            <a:r>
              <a:rPr lang="en-US" sz="1500" b="1" dirty="0">
                <a:solidFill>
                  <a:schemeClr val="bg1"/>
                </a:solidFill>
              </a:rPr>
              <a:t>2. Notice of Potential Claims</a:t>
            </a:r>
          </a:p>
          <a:p>
            <a:pPr marL="0" indent="0">
              <a:spcBef>
                <a:spcPct val="0"/>
              </a:spcBef>
              <a:buNone/>
            </a:pPr>
            <a:r>
              <a:rPr lang="en-US" sz="1500" dirty="0">
                <a:solidFill>
                  <a:schemeClr val="bg1"/>
                </a:solidFill>
              </a:rPr>
              <a:t>If during the policy period the Insured</a:t>
            </a:r>
          </a:p>
          <a:p>
            <a:pPr marL="0" indent="0">
              <a:spcBef>
                <a:spcPct val="0"/>
              </a:spcBef>
              <a:buNone/>
            </a:pPr>
            <a:r>
              <a:rPr lang="en-US" sz="1500" dirty="0">
                <a:solidFill>
                  <a:schemeClr val="bg1"/>
                </a:solidFill>
              </a:rPr>
              <a:t>becomes aware of </a:t>
            </a:r>
            <a:r>
              <a:rPr lang="en-US" sz="1500" u="sng" dirty="0">
                <a:solidFill>
                  <a:schemeClr val="bg1"/>
                </a:solidFill>
              </a:rPr>
              <a:t>any act or omission that</a:t>
            </a:r>
          </a:p>
          <a:p>
            <a:pPr marL="0" indent="0">
              <a:spcBef>
                <a:spcPct val="0"/>
              </a:spcBef>
              <a:buNone/>
            </a:pPr>
            <a:r>
              <a:rPr lang="en-US" sz="1500" u="sng" dirty="0">
                <a:solidFill>
                  <a:schemeClr val="bg1"/>
                </a:solidFill>
              </a:rPr>
              <a:t>may reasonably be expected to be the basis of a claim against the Insured</a:t>
            </a:r>
            <a:r>
              <a:rPr lang="en-US" sz="1500" dirty="0"/>
              <a:t> </a:t>
            </a:r>
            <a:r>
              <a:rPr lang="en-US" sz="1500" b="1" u="sng" dirty="0">
                <a:solidFill>
                  <a:srgbClr val="FF0000"/>
                </a:solidFill>
              </a:rPr>
              <a:t>and</a:t>
            </a:r>
            <a:r>
              <a:rPr lang="en-US" sz="1500" dirty="0"/>
              <a:t> </a:t>
            </a:r>
            <a:r>
              <a:rPr lang="en-US" sz="1500" u="sng" dirty="0">
                <a:solidFill>
                  <a:schemeClr val="bg1"/>
                </a:solidFill>
              </a:rPr>
              <a:t>gives written notice</a:t>
            </a:r>
            <a:r>
              <a:rPr lang="en-US" sz="1500" dirty="0">
                <a:solidFill>
                  <a:schemeClr val="bg1"/>
                </a:solidFill>
              </a:rPr>
              <a:t> to the Company of such act or omission </a:t>
            </a:r>
            <a:r>
              <a:rPr lang="en-US" sz="1500" b="1" u="sng" dirty="0">
                <a:solidFill>
                  <a:srgbClr val="FF0000"/>
                </a:solidFill>
              </a:rPr>
              <a:t>and</a:t>
            </a:r>
            <a:r>
              <a:rPr lang="en-US" sz="1500" dirty="0"/>
              <a:t> </a:t>
            </a:r>
            <a:r>
              <a:rPr lang="en-US" sz="1500" u="sng" dirty="0">
                <a:solidFill>
                  <a:schemeClr val="bg1"/>
                </a:solidFill>
              </a:rPr>
              <a:t>the reasons for anticipating a claim</a:t>
            </a:r>
            <a:r>
              <a:rPr lang="en-US" sz="1500" dirty="0">
                <a:solidFill>
                  <a:schemeClr val="bg1"/>
                </a:solidFill>
              </a:rPr>
              <a:t>, with full particulars, including but not limited to:</a:t>
            </a:r>
          </a:p>
          <a:p>
            <a:pPr marL="400050" lvl="1" indent="0">
              <a:spcBef>
                <a:spcPct val="0"/>
              </a:spcBef>
              <a:buNone/>
            </a:pPr>
            <a:r>
              <a:rPr lang="en-US" sz="1500" dirty="0">
                <a:solidFill>
                  <a:schemeClr val="bg1"/>
                </a:solidFill>
              </a:rPr>
              <a:t>a. the specific act or omission;</a:t>
            </a:r>
          </a:p>
          <a:p>
            <a:pPr marL="400050" lvl="1" indent="0">
              <a:spcBef>
                <a:spcPct val="0"/>
              </a:spcBef>
              <a:buNone/>
            </a:pPr>
            <a:r>
              <a:rPr lang="en-US" sz="1500" dirty="0">
                <a:solidFill>
                  <a:schemeClr val="bg1"/>
                </a:solidFill>
              </a:rPr>
              <a:t>b. the dates and persons involved;</a:t>
            </a:r>
          </a:p>
          <a:p>
            <a:pPr marL="400050" lvl="1" indent="0">
              <a:spcBef>
                <a:spcPct val="0"/>
              </a:spcBef>
              <a:buNone/>
            </a:pPr>
            <a:r>
              <a:rPr lang="en-US" sz="1500" dirty="0">
                <a:solidFill>
                  <a:schemeClr val="bg1"/>
                </a:solidFill>
              </a:rPr>
              <a:t>c. the identity of anticipated or possible claimants;</a:t>
            </a:r>
          </a:p>
          <a:p>
            <a:pPr marL="400050" lvl="1" indent="0">
              <a:spcBef>
                <a:spcPct val="0"/>
              </a:spcBef>
              <a:buNone/>
            </a:pPr>
            <a:r>
              <a:rPr lang="en-US" sz="1500" dirty="0">
                <a:solidFill>
                  <a:schemeClr val="bg1"/>
                </a:solidFill>
              </a:rPr>
              <a:t>d. the circumstances by which the Insured first became aware of the possible claim, </a:t>
            </a:r>
          </a:p>
          <a:p>
            <a:pPr marL="52070" indent="0">
              <a:buNone/>
            </a:pPr>
            <a:r>
              <a:rPr lang="en-US" sz="1500" dirty="0">
                <a:solidFill>
                  <a:schemeClr val="bg1"/>
                </a:solidFill>
              </a:rPr>
              <a:t>then any such claim that arises out of such reported act or omission and that is subsequently made against the Insured and reported to the Company shall be deemed to have been made at the time such written notice was given to the Company</a:t>
            </a:r>
            <a:r>
              <a:rPr lang="en-US" sz="1900" dirty="0">
                <a:solidFill>
                  <a:schemeClr val="bg1"/>
                </a:solidFill>
              </a:rPr>
              <a:t>. </a:t>
            </a:r>
          </a:p>
        </p:txBody>
      </p:sp>
      <p:pic>
        <p:nvPicPr>
          <p:cNvPr id="1026" name="Picture 2"/>
          <p:cNvPicPr>
            <a:picLocks noGrp="1" noChangeAspect="1" noChangeArrowheads="1"/>
          </p:cNvPicPr>
          <p:nvPr>
            <p:ph sz="half" idx="1"/>
          </p:nvPr>
        </p:nvPicPr>
        <p:blipFill>
          <a:blip r:embed="rId3"/>
          <a:srcRect/>
          <a:stretch>
            <a:fillRect/>
          </a:stretch>
        </p:blipFill>
        <p:spPr>
          <a:xfrm>
            <a:off x="730233" y="1600200"/>
            <a:ext cx="349253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1600200" y="2057400"/>
            <a:ext cx="3048002" cy="2590800"/>
          </a:xfrm>
          <a:prstGeom prst="straightConnector1">
            <a:avLst/>
          </a:prstGeom>
          <a:noFill/>
          <a:ln w="34925" cap="flat" cmpd="sng" algn="ctr">
            <a:solidFill>
              <a:sysClr val="windowText" lastClr="000000"/>
            </a:solidFill>
            <a:prstDash val="solid"/>
            <a:tailEnd type="arrow"/>
          </a:ln>
          <a:effectLst>
            <a:outerShdw blurRad="50800" dist="20000" dir="5400000" rotWithShape="0">
              <a:srgbClr val="000000">
                <a:alpha val="42000"/>
              </a:srgbClr>
            </a:outerShdw>
          </a:effectLst>
        </p:spPr>
      </p:cxnSp>
      <p:sp>
        <p:nvSpPr>
          <p:cNvPr id="3" name="Slide Number Placeholder 2"/>
          <p:cNvSpPr>
            <a:spLocks noGrp="1"/>
          </p:cNvSpPr>
          <p:nvPr>
            <p:ph type="sldNum" sz="quarter" idx="12"/>
          </p:nvPr>
        </p:nvSpPr>
        <p:spPr/>
        <p:txBody>
          <a:bodyPr/>
          <a:lstStyle/>
          <a:p>
            <a:fld id="{A902AFAA-E2F6-4086-A1F6-4299D752B36D}" type="slidenum">
              <a:rPr lang="en-US" smtClean="0"/>
              <a:t>33</a:t>
            </a:fld>
            <a:endParaRPr lang="en-US" dirty="0"/>
          </a:p>
        </p:txBody>
      </p:sp>
    </p:spTree>
    <p:extLst>
      <p:ext uri="{BB962C8B-B14F-4D97-AF65-F5344CB8AC3E}">
        <p14:creationId xmlns:p14="http://schemas.microsoft.com/office/powerpoint/2010/main" val="727125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pPr algn="l"/>
            <a:r>
              <a:rPr lang="en-US" sz="3800" dirty="0"/>
              <a:t>Notice of Claims – Common Pitfalls</a:t>
            </a:r>
          </a:p>
        </p:txBody>
      </p:sp>
      <p:sp>
        <p:nvSpPr>
          <p:cNvPr id="3" name="Content Placeholder 2"/>
          <p:cNvSpPr>
            <a:spLocks noGrp="1"/>
          </p:cNvSpPr>
          <p:nvPr>
            <p:ph idx="1"/>
          </p:nvPr>
        </p:nvSpPr>
        <p:spPr>
          <a:xfrm>
            <a:off x="457200" y="1447800"/>
            <a:ext cx="8229600" cy="4876800"/>
          </a:xfrm>
        </p:spPr>
        <p:txBody>
          <a:bodyPr>
            <a:normAutofit fontScale="40000" lnSpcReduction="20000"/>
          </a:bodyPr>
          <a:lstStyle/>
          <a:p>
            <a:r>
              <a:rPr lang="en-US" sz="4400" u="sng" dirty="0"/>
              <a:t>Relying on renewal application to provide notice:</a:t>
            </a:r>
          </a:p>
          <a:p>
            <a:pPr lvl="1"/>
            <a:r>
              <a:rPr lang="en-US" sz="3800" dirty="0"/>
              <a:t>LPL policies provide specific instructions on how to give notice to insurers of claims or potential claims.  Simply including details of a claim or potential claim in a renewal application does not meet the standard required by the policy.</a:t>
            </a:r>
          </a:p>
          <a:p>
            <a:pPr lvl="1"/>
            <a:endParaRPr lang="en-US" sz="800" dirty="0"/>
          </a:p>
          <a:p>
            <a:r>
              <a:rPr lang="en-US" sz="4400" u="sng" dirty="0"/>
              <a:t>Relying on insurance broker to provide notice:</a:t>
            </a:r>
          </a:p>
          <a:p>
            <a:pPr lvl="1"/>
            <a:r>
              <a:rPr lang="en-US" sz="3800" dirty="0"/>
              <a:t>While some insurers will accept notice of a claim or potential claim from an insured’s insurance broker, not all will.  In one decision, trial court rejected idea that insured's notice to broker was sufficient stating, </a:t>
            </a:r>
            <a:r>
              <a:rPr lang="en-US" sz="3800" i="1" dirty="0"/>
              <a:t>“An insurance broker is the agent of the insured, not the insurance company, and notice to an insurance broker…is not notice to the insurer”</a:t>
            </a:r>
          </a:p>
          <a:p>
            <a:r>
              <a:rPr lang="en-US" sz="4400" u="sng" dirty="0"/>
              <a:t>Oral notice may not be sufficient:</a:t>
            </a:r>
          </a:p>
          <a:p>
            <a:pPr lvl="1"/>
            <a:r>
              <a:rPr lang="en-US" sz="3400" dirty="0"/>
              <a:t>Oral notice to your insurer about a claim or potential claim may not suffice reconfirming the importance of understanding your specific policy requirements.</a:t>
            </a:r>
          </a:p>
          <a:p>
            <a:r>
              <a:rPr lang="en-US" sz="4400" u="sng" dirty="0"/>
              <a:t>Laundry list of list of clients and matters as notice of Potential Claim</a:t>
            </a:r>
          </a:p>
          <a:p>
            <a:pPr lvl="1"/>
            <a:r>
              <a:rPr lang="en-US" sz="4000" dirty="0"/>
              <a:t>Provisions require that the insured identify particular clients, and particular errors or omissions. A letter to insurer merely expressing concern about potential claim would not trigger coverage if it did not identify circumstances as to why the insured had a reasonable basis to foresee a claim.</a:t>
            </a:r>
          </a:p>
          <a:p>
            <a:r>
              <a:rPr lang="en-US" sz="4400" u="sng" dirty="0"/>
              <a:t>Timing of Notice of Potential Claim is different than a Claim</a:t>
            </a:r>
          </a:p>
          <a:p>
            <a:pPr lvl="1"/>
            <a:r>
              <a:rPr lang="en-US" sz="4000" dirty="0"/>
              <a:t> Notice of Potential Claim is during the policy period</a:t>
            </a:r>
            <a:r>
              <a:rPr lang="en-US" sz="4000" u="sng" dirty="0"/>
              <a:t> </a:t>
            </a:r>
          </a:p>
        </p:txBody>
      </p:sp>
      <p:sp>
        <p:nvSpPr>
          <p:cNvPr id="4" name="Slide Number Placeholder 3"/>
          <p:cNvSpPr>
            <a:spLocks noGrp="1"/>
          </p:cNvSpPr>
          <p:nvPr>
            <p:ph type="sldNum" sz="quarter" idx="12"/>
          </p:nvPr>
        </p:nvSpPr>
        <p:spPr/>
        <p:txBody>
          <a:bodyPr/>
          <a:lstStyle/>
          <a:p>
            <a:fld id="{A902AFAA-E2F6-4086-A1F6-4299D752B36D}" type="slidenum">
              <a:rPr lang="en-US" smtClean="0"/>
              <a:t>34</a:t>
            </a:fld>
            <a:endParaRPr lang="en-US" dirty="0"/>
          </a:p>
        </p:txBody>
      </p:sp>
    </p:spTree>
    <p:extLst>
      <p:ext uri="{BB962C8B-B14F-4D97-AF65-F5344CB8AC3E}">
        <p14:creationId xmlns:p14="http://schemas.microsoft.com/office/powerpoint/2010/main" val="190219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Notice of Claim Case Study</a:t>
            </a:r>
          </a:p>
        </p:txBody>
      </p:sp>
      <p:sp>
        <p:nvSpPr>
          <p:cNvPr id="3" name="Content Placeholder 2"/>
          <p:cNvSpPr>
            <a:spLocks noGrp="1"/>
          </p:cNvSpPr>
          <p:nvPr>
            <p:ph idx="1"/>
          </p:nvPr>
        </p:nvSpPr>
        <p:spPr/>
        <p:txBody>
          <a:bodyPr>
            <a:normAutofit fontScale="92500"/>
          </a:bodyPr>
          <a:lstStyle/>
          <a:p>
            <a:pPr lvl="1"/>
            <a:endParaRPr lang="en-US" sz="800" dirty="0"/>
          </a:p>
          <a:p>
            <a:r>
              <a:rPr lang="en-US" sz="1800" i="1" dirty="0"/>
              <a:t>Berry &amp; Murphy, P.C. v Carolina Casualty Insurance Company</a:t>
            </a:r>
            <a:r>
              <a:rPr lang="en-US" sz="1800" dirty="0"/>
              <a:t>, 586 F.3d 803</a:t>
            </a:r>
          </a:p>
          <a:p>
            <a:pPr lvl="1"/>
            <a:r>
              <a:rPr lang="en-US" sz="1800" dirty="0"/>
              <a:t>Tenth Circuit held that there was no coverage under an LPL policy where the claim was first made against a former partner of an insured firm after he left the firm, and he did not immediately disclose this to his prior firm.</a:t>
            </a:r>
          </a:p>
          <a:p>
            <a:r>
              <a:rPr lang="en-US" sz="1800" dirty="0"/>
              <a:t>Background:  </a:t>
            </a:r>
          </a:p>
          <a:p>
            <a:pPr lvl="1"/>
            <a:r>
              <a:rPr lang="en-US" sz="1500" dirty="0"/>
              <a:t>Berry &amp; Murphy, P.C. (“B&amp;M”) undertook a personal injury client, the Burkhardts, in January 2005 with Mr. Murphy in the role as lead lawyer.</a:t>
            </a:r>
          </a:p>
          <a:p>
            <a:pPr lvl="1"/>
            <a:r>
              <a:rPr lang="en-US" sz="1500" dirty="0"/>
              <a:t>In March 2006, Mr. Murphy left B&amp;M and joined another firm, taking personal injury suit with him.  Soon after his departure, he filed motioned to withdraw from Burckhardt's lawsuit, which district court granted.</a:t>
            </a:r>
          </a:p>
          <a:p>
            <a:pPr lvl="1"/>
            <a:r>
              <a:rPr lang="en-US" sz="1500" dirty="0"/>
              <a:t>Burckhardt's claim was dismissed without prejudice for failure to prosecute in June, 2006.  Burkhardts hired new counsel and case was reinstated but again dismissed for failure to provide discovery.</a:t>
            </a:r>
          </a:p>
          <a:p>
            <a:pPr lvl="1"/>
            <a:r>
              <a:rPr lang="en-US" sz="1500" dirty="0"/>
              <a:t>Burkhardts new attorney sent Mr. Murphy a letter suggesting a forthcoming claim for mishandling of the case and demanding he provide notice to his carrier.  Mr. Murphy did send notice to the carrier for his new firm but did not provide a copy to B&amp;M.</a:t>
            </a:r>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35</a:t>
            </a:fld>
            <a:endParaRPr lang="en-US" dirty="0"/>
          </a:p>
        </p:txBody>
      </p:sp>
    </p:spTree>
    <p:extLst>
      <p:ext uri="{BB962C8B-B14F-4D97-AF65-F5344CB8AC3E}">
        <p14:creationId xmlns:p14="http://schemas.microsoft.com/office/powerpoint/2010/main" val="2712032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Notice of Claim Case Study</a:t>
            </a:r>
          </a:p>
        </p:txBody>
      </p:sp>
      <p:sp>
        <p:nvSpPr>
          <p:cNvPr id="3" name="Content Placeholder 2"/>
          <p:cNvSpPr>
            <a:spLocks noGrp="1"/>
          </p:cNvSpPr>
          <p:nvPr>
            <p:ph idx="1"/>
          </p:nvPr>
        </p:nvSpPr>
        <p:spPr/>
        <p:txBody>
          <a:bodyPr/>
          <a:lstStyle/>
          <a:p>
            <a:pPr lvl="1"/>
            <a:r>
              <a:rPr lang="en-US" sz="1800" dirty="0"/>
              <a:t>January 2008, Burkhardts filed legal malpractice claim against Murphy and his former firm, B&amp;M.</a:t>
            </a:r>
          </a:p>
          <a:p>
            <a:pPr lvl="1"/>
            <a:endParaRPr lang="en-US" sz="800" dirty="0"/>
          </a:p>
          <a:p>
            <a:pPr lvl="1"/>
            <a:r>
              <a:rPr lang="en-US" sz="1800" dirty="0"/>
              <a:t>In July 2008, Murphy’s former partner Berry accepted service of complaint on behalf of B&amp;M and gave notice to Carolina Casualty.</a:t>
            </a:r>
          </a:p>
          <a:p>
            <a:pPr lvl="1"/>
            <a:endParaRPr lang="en-US" sz="800" dirty="0"/>
          </a:p>
          <a:p>
            <a:pPr lvl="1"/>
            <a:r>
              <a:rPr lang="en-US" sz="1800" dirty="0"/>
              <a:t>Mr. Berry had a claims-made and reported policy effective Feb. 6, 2008 to Feb. 6, 2009.  Carolina Casualty denied coverage on grounds that alleged malpractice was first made against an insured (Murphy) prior to the inception date of the policy, therefore falling outside the policy coverage.</a:t>
            </a:r>
          </a:p>
          <a:p>
            <a:pPr lvl="1"/>
            <a:endParaRPr lang="en-US" sz="800" dirty="0"/>
          </a:p>
          <a:p>
            <a:pPr lvl="1"/>
            <a:r>
              <a:rPr lang="en-US" sz="1800" dirty="0"/>
              <a:t>In ensuing coverage dispute, Berry argued that b/c policy was effective when he notified carrier in July 2008, the carrier improperly denied coverage.</a:t>
            </a:r>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36</a:t>
            </a:fld>
            <a:endParaRPr lang="en-US" dirty="0"/>
          </a:p>
        </p:txBody>
      </p:sp>
    </p:spTree>
    <p:extLst>
      <p:ext uri="{BB962C8B-B14F-4D97-AF65-F5344CB8AC3E}">
        <p14:creationId xmlns:p14="http://schemas.microsoft.com/office/powerpoint/2010/main" val="3981198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Notice of Claim Case Study</a:t>
            </a:r>
          </a:p>
        </p:txBody>
      </p:sp>
      <p:sp>
        <p:nvSpPr>
          <p:cNvPr id="3" name="Content Placeholder 2"/>
          <p:cNvSpPr>
            <a:spLocks noGrp="1"/>
          </p:cNvSpPr>
          <p:nvPr>
            <p:ph idx="1"/>
          </p:nvPr>
        </p:nvSpPr>
        <p:spPr/>
        <p:txBody>
          <a:bodyPr>
            <a:normAutofit fontScale="62500" lnSpcReduction="20000"/>
          </a:bodyPr>
          <a:lstStyle/>
          <a:p>
            <a:r>
              <a:rPr lang="en-US" dirty="0"/>
              <a:t>District court disagreed and entered summary judgment for Carolina Casualty reasoning Murphy, an insured, had notice of the claim and the fact he failed to notify his former co-shareholder was not a burden that should fall on carrier.</a:t>
            </a:r>
          </a:p>
          <a:p>
            <a:endParaRPr lang="en-US" dirty="0"/>
          </a:p>
          <a:p>
            <a:r>
              <a:rPr lang="en-US" dirty="0"/>
              <a:t>Tenth Circuit affirmed.  Court assumed that B&amp;M was a predecessor firm to Berry’s firm and that Murphy was an insured under the terms of the policy, rejecting Berry’s argument that Murphy ceased being an insured when he left the firm.  </a:t>
            </a:r>
          </a:p>
          <a:p>
            <a:endParaRPr lang="en-US" dirty="0"/>
          </a:p>
          <a:p>
            <a:r>
              <a:rPr lang="en-US" dirty="0"/>
              <a:t>Court, determining that the wrongful acts alleged in Burkhardts’ January 2007 letter related to the acts alleged in malpractice claim and that Murphy was an insured, concluded that the claim was not first made against the insured and reported during the same policy period and there was no coverage.</a:t>
            </a:r>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37</a:t>
            </a:fld>
            <a:endParaRPr lang="en-US" dirty="0"/>
          </a:p>
        </p:txBody>
      </p:sp>
    </p:spTree>
    <p:extLst>
      <p:ext uri="{BB962C8B-B14F-4D97-AF65-F5344CB8AC3E}">
        <p14:creationId xmlns:p14="http://schemas.microsoft.com/office/powerpoint/2010/main" val="2008901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l"/>
            <a:r>
              <a:rPr lang="en-US" sz="3800" dirty="0"/>
              <a:t>Notice of Claims – Lessons Learned</a:t>
            </a:r>
          </a:p>
        </p:txBody>
      </p:sp>
      <p:sp>
        <p:nvSpPr>
          <p:cNvPr id="3" name="Content Placeholder 2"/>
          <p:cNvSpPr>
            <a:spLocks noGrp="1"/>
          </p:cNvSpPr>
          <p:nvPr>
            <p:ph idx="1"/>
          </p:nvPr>
        </p:nvSpPr>
        <p:spPr>
          <a:xfrm>
            <a:off x="457200" y="1447800"/>
            <a:ext cx="8229600" cy="5029200"/>
          </a:xfrm>
        </p:spPr>
        <p:txBody>
          <a:bodyPr>
            <a:normAutofit fontScale="55000" lnSpcReduction="20000"/>
          </a:bodyPr>
          <a:lstStyle/>
          <a:p>
            <a:r>
              <a:rPr lang="en-US" dirty="0"/>
              <a:t>Imperative that law firms report notice of claims and potential claims to their LPL insurer immediately upon becoming aware of the matter.</a:t>
            </a:r>
          </a:p>
          <a:p>
            <a:endParaRPr lang="en-US" dirty="0"/>
          </a:p>
          <a:p>
            <a:r>
              <a:rPr lang="en-US" dirty="0"/>
              <a:t>Critical to review, and modify if necessary, the ‘knowledge of claim’ provision in the policy.  Some insurers will agree to modify language that limits the knowledge of a possible claim to a small group of partners such as Managing Partner or General Counsel.</a:t>
            </a:r>
          </a:p>
          <a:p>
            <a:endParaRPr lang="en-US" dirty="0"/>
          </a:p>
          <a:p>
            <a:r>
              <a:rPr lang="en-US" dirty="0"/>
              <a:t>Assign responsibility for claim discovery, handling and reporting to an individual or committee with requisite knowledge and experience to oversee the process.</a:t>
            </a:r>
          </a:p>
          <a:p>
            <a:endParaRPr lang="en-US" dirty="0"/>
          </a:p>
          <a:p>
            <a:r>
              <a:rPr lang="en-US" dirty="0"/>
              <a:t>Train attorneys and staff on firm policy and insurance requirements regarding discover and reporting of Claims and Potential Claims</a:t>
            </a:r>
          </a:p>
          <a:p>
            <a:pPr indent="0">
              <a:buNone/>
            </a:pPr>
            <a:endParaRPr lang="en-US" dirty="0"/>
          </a:p>
          <a:p>
            <a:r>
              <a:rPr lang="en-US" dirty="0"/>
              <a:t>Law firms should adopt policies and procedures that require outgoing lawyers to acknowledge ongoing responsibility to provide notice of any claim or potential claim that they become aware of after their departure from the Firm.</a:t>
            </a:r>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38</a:t>
            </a:fld>
            <a:endParaRPr lang="en-US" dirty="0"/>
          </a:p>
        </p:txBody>
      </p:sp>
    </p:spTree>
    <p:extLst>
      <p:ext uri="{BB962C8B-B14F-4D97-AF65-F5344CB8AC3E}">
        <p14:creationId xmlns:p14="http://schemas.microsoft.com/office/powerpoint/2010/main" val="1574918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Conclusion</a:t>
            </a:r>
          </a:p>
        </p:txBody>
      </p:sp>
      <p:sp>
        <p:nvSpPr>
          <p:cNvPr id="3" name="Content Placeholder 2"/>
          <p:cNvSpPr>
            <a:spLocks noGrp="1"/>
          </p:cNvSpPr>
          <p:nvPr>
            <p:ph idx="1"/>
          </p:nvPr>
        </p:nvSpPr>
        <p:spPr/>
        <p:txBody>
          <a:bodyPr>
            <a:normAutofit fontScale="85000" lnSpcReduction="10000"/>
          </a:bodyPr>
          <a:lstStyle/>
          <a:p>
            <a:r>
              <a:rPr lang="en-US" dirty="0"/>
              <a:t>LPL claims can:</a:t>
            </a:r>
          </a:p>
          <a:p>
            <a:pPr lvl="1"/>
            <a:r>
              <a:rPr lang="en-US" dirty="0"/>
              <a:t>have significant financial impact (exhaustion of retention, increase in premium at renewal, etc.) </a:t>
            </a:r>
          </a:p>
          <a:p>
            <a:pPr lvl="1"/>
            <a:r>
              <a:rPr lang="en-US" dirty="0"/>
              <a:t>become time consuming</a:t>
            </a:r>
          </a:p>
          <a:p>
            <a:pPr lvl="1"/>
            <a:r>
              <a:rPr lang="en-US" dirty="0"/>
              <a:t>damage a firm’s reputation and morale</a:t>
            </a:r>
          </a:p>
          <a:p>
            <a:pPr lvl="1"/>
            <a:endParaRPr lang="en-US" sz="800" dirty="0"/>
          </a:p>
          <a:p>
            <a:r>
              <a:rPr lang="en-US" dirty="0"/>
              <a:t>The negative implications of claims are dramatically compounded if a claim is denied for ‘prior knowledge’ or improper notice of a claim.</a:t>
            </a:r>
          </a:p>
          <a:p>
            <a:endParaRPr lang="en-US" sz="800" dirty="0"/>
          </a:p>
          <a:p>
            <a:r>
              <a:rPr lang="en-US" dirty="0"/>
              <a:t>In situations where an insurer can legitimately deny coverage, the financial consequences can threaten the existence of a law firm.</a:t>
            </a:r>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39</a:t>
            </a:fld>
            <a:endParaRPr lang="en-US" dirty="0"/>
          </a:p>
        </p:txBody>
      </p:sp>
    </p:spTree>
    <p:extLst>
      <p:ext uri="{BB962C8B-B14F-4D97-AF65-F5344CB8AC3E}">
        <p14:creationId xmlns:p14="http://schemas.microsoft.com/office/powerpoint/2010/main" val="2861557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Fee Agreements</a:t>
            </a:r>
          </a:p>
        </p:txBody>
      </p:sp>
      <p:sp>
        <p:nvSpPr>
          <p:cNvPr id="3" name="Content Placeholder 2"/>
          <p:cNvSpPr>
            <a:spLocks noGrp="1"/>
          </p:cNvSpPr>
          <p:nvPr>
            <p:ph idx="1"/>
          </p:nvPr>
        </p:nvSpPr>
        <p:spPr>
          <a:xfrm>
            <a:off x="457200" y="1646236"/>
            <a:ext cx="8229600" cy="4983163"/>
          </a:xfrm>
        </p:spPr>
        <p:txBody>
          <a:bodyPr>
            <a:normAutofit fontScale="55000" lnSpcReduction="20000"/>
          </a:bodyPr>
          <a:lstStyle/>
          <a:p>
            <a:endParaRPr lang="en-US" dirty="0"/>
          </a:p>
          <a:p>
            <a:r>
              <a:rPr lang="en-US" sz="3600" dirty="0"/>
              <a:t>Fee Agreements are Contracts: </a:t>
            </a:r>
          </a:p>
          <a:p>
            <a:pPr lvl="1"/>
            <a:r>
              <a:rPr lang="en-US" sz="2700" dirty="0"/>
              <a:t>As a general rule, attorney and client may agree to the measure and mode of an attorney’s compensation (C.C.P. Section 1021.)  Basic principles of contract law apply and any ambiguity is resolved in favor of the client.  </a:t>
            </a:r>
          </a:p>
          <a:p>
            <a:endParaRPr lang="en-US" dirty="0"/>
          </a:p>
          <a:p>
            <a:r>
              <a:rPr lang="en-US" sz="3600" b="1" dirty="0">
                <a:effectLst>
                  <a:outerShdw blurRad="38100" dist="38100" dir="2700000" algn="tl">
                    <a:srgbClr val="000000">
                      <a:alpha val="43137"/>
                    </a:srgbClr>
                  </a:outerShdw>
                </a:effectLst>
              </a:rPr>
              <a:t>Set Scope and Client Expectations:</a:t>
            </a:r>
          </a:p>
          <a:p>
            <a:pPr lvl="1"/>
            <a:r>
              <a:rPr lang="en-US" sz="2700" dirty="0"/>
              <a:t>Reasonably restricting the scope of legal services by contract is permissible (</a:t>
            </a:r>
            <a:r>
              <a:rPr lang="en-US" sz="2700" i="1" dirty="0"/>
              <a:t>Janik v. Rudy, Exelrod &amp; Zieff</a:t>
            </a:r>
            <a:r>
              <a:rPr lang="en-US" sz="2700" dirty="0"/>
              <a:t>, (2004) 119 Cal.App.4th 930, 940.)</a:t>
            </a:r>
          </a:p>
          <a:p>
            <a:pPr lvl="1">
              <a:buNone/>
            </a:pPr>
            <a:endParaRPr lang="en-US" sz="1400" dirty="0"/>
          </a:p>
          <a:p>
            <a:r>
              <a:rPr lang="en-US" sz="3300" dirty="0"/>
              <a:t>Fee Agreements establish a date certain for the commencement of the attorney-client relationship, which set forth the terms and scope of the relationship.  </a:t>
            </a:r>
          </a:p>
          <a:p>
            <a:pPr>
              <a:buNone/>
            </a:pPr>
            <a:r>
              <a:rPr lang="en-US" sz="3300" dirty="0"/>
              <a:t>   </a:t>
            </a:r>
          </a:p>
          <a:p>
            <a:r>
              <a:rPr lang="en-US" sz="3300" dirty="0"/>
              <a:t>Pursuant to Bus. &amp; Prof. Code Section 6148(a)(2), a written fee agreement must contain the general nature of the legal services provided.</a:t>
            </a:r>
          </a:p>
          <a:p>
            <a:pPr>
              <a:buNone/>
            </a:pPr>
            <a:r>
              <a:rPr lang="en-US" sz="3300" dirty="0"/>
              <a:t>  </a:t>
            </a:r>
          </a:p>
          <a:p>
            <a:r>
              <a:rPr lang="en-US" sz="3300" dirty="0"/>
              <a:t>In legal malpractice cases, one of the most important documents is the fee agreement because it identifies the client, date that relationship began, and scope of work agreed to perform.                                                      </a:t>
            </a:r>
          </a:p>
          <a:p>
            <a:pPr algn="ctr">
              <a:buNone/>
            </a:pPr>
            <a:endParaRPr lang="en-US" sz="3300" dirty="0">
              <a:solidFill>
                <a:srgbClr val="FFC000"/>
              </a:solidFill>
            </a:endParaRPr>
          </a:p>
          <a:p>
            <a:pPr algn="ctr">
              <a:buNone/>
            </a:pPr>
            <a:r>
              <a:rPr lang="en-US" sz="3300" dirty="0">
                <a:solidFill>
                  <a:srgbClr val="FFC000"/>
                </a:solidFill>
              </a:rPr>
              <a:t> </a:t>
            </a:r>
            <a:endParaRPr lang="en-US" sz="3300" dirty="0">
              <a:solidFill>
                <a:srgbClr val="C00000"/>
              </a:solidFill>
            </a:endParaRPr>
          </a:p>
          <a:p>
            <a:pPr>
              <a:buNone/>
            </a:pPr>
            <a:r>
              <a:rPr lang="en-US" sz="1600" dirty="0"/>
              <a:t>   </a:t>
            </a:r>
          </a:p>
          <a:p>
            <a:pPr lvl="3">
              <a:buNone/>
            </a:pPr>
            <a:endParaRPr lang="en-US" sz="1400" dirty="0"/>
          </a:p>
          <a:p>
            <a:pPr>
              <a:buNone/>
            </a:pPr>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4</a:t>
            </a:fld>
            <a:endParaRPr lang="en-US" dirty="0"/>
          </a:p>
        </p:txBody>
      </p:sp>
    </p:spTree>
    <p:extLst>
      <p:ext uri="{BB962C8B-B14F-4D97-AF65-F5344CB8AC3E}">
        <p14:creationId xmlns:p14="http://schemas.microsoft.com/office/powerpoint/2010/main" val="2528576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0" y="1447800"/>
            <a:ext cx="9144000" cy="2667000"/>
          </a:xfrm>
        </p:spPr>
        <p:txBody>
          <a:bodyPr>
            <a:noAutofit/>
          </a:bodyPr>
          <a:lstStyle/>
          <a:p>
            <a:endParaRPr lang="en-US" sz="2000" b="1" i="1" dirty="0"/>
          </a:p>
          <a:p>
            <a:pPr algn="ctr"/>
            <a:r>
              <a:rPr lang="en-US" sz="4800" b="1" dirty="0">
                <a:effectLst>
                  <a:outerShdw blurRad="38100" dist="38100" dir="2700000" algn="tl">
                    <a:srgbClr val="000000">
                      <a:alpha val="43137"/>
                    </a:srgbClr>
                  </a:outerShdw>
                </a:effectLst>
              </a:rPr>
              <a:t>Mitigating Potential Legal Malpractice Claims</a:t>
            </a:r>
            <a:endParaRPr lang="en-US" sz="4800" dirty="0">
              <a:effectLst>
                <a:outerShdw blurRad="38100" dist="38100" dir="2700000" algn="tl">
                  <a:srgbClr val="000000">
                    <a:alpha val="43137"/>
                  </a:srgbClr>
                </a:outerShdw>
              </a:effectLst>
            </a:endParaRPr>
          </a:p>
        </p:txBody>
      </p:sp>
      <p:sp>
        <p:nvSpPr>
          <p:cNvPr id="5" name="TextBox 4"/>
          <p:cNvSpPr txBox="1"/>
          <p:nvPr/>
        </p:nvSpPr>
        <p:spPr>
          <a:xfrm>
            <a:off x="381000" y="4355574"/>
            <a:ext cx="8305800" cy="2215991"/>
          </a:xfrm>
          <a:prstGeom prst="rect">
            <a:avLst/>
          </a:prstGeom>
          <a:noFill/>
        </p:spPr>
        <p:txBody>
          <a:bodyPr wrap="square" rtlCol="0">
            <a:spAutoFit/>
          </a:bodyPr>
          <a:lstStyle/>
          <a:p>
            <a:r>
              <a:rPr lang="en-US" sz="2300" dirty="0">
                <a:solidFill>
                  <a:schemeClr val="bg1">
                    <a:lumMod val="85000"/>
                    <a:lumOff val="15000"/>
                  </a:schemeClr>
                </a:solidFill>
              </a:rPr>
              <a:t>Presented by:</a:t>
            </a:r>
          </a:p>
          <a:p>
            <a:endParaRPr lang="en-US" sz="2300" dirty="0">
              <a:solidFill>
                <a:schemeClr val="bg1">
                  <a:lumMod val="85000"/>
                  <a:lumOff val="15000"/>
                </a:schemeClr>
              </a:solidFill>
            </a:endParaRPr>
          </a:p>
          <a:p>
            <a:r>
              <a:rPr lang="en-US" sz="2300" dirty="0">
                <a:solidFill>
                  <a:schemeClr val="bg1">
                    <a:lumMod val="85000"/>
                    <a:lumOff val="15000"/>
                  </a:schemeClr>
                </a:solidFill>
              </a:rPr>
              <a:t>Brad Barkin, Lemme Insurance Group</a:t>
            </a:r>
          </a:p>
          <a:p>
            <a:r>
              <a:rPr lang="en-US" sz="2300" dirty="0">
                <a:solidFill>
                  <a:schemeClr val="bg1">
                    <a:lumMod val="85000"/>
                    <a:lumOff val="15000"/>
                  </a:schemeClr>
                </a:solidFill>
              </a:rPr>
              <a:t>John Wynn, Lemme Insurance Group</a:t>
            </a:r>
          </a:p>
          <a:p>
            <a:r>
              <a:rPr lang="en-US" sz="2300" dirty="0">
                <a:solidFill>
                  <a:schemeClr val="bg1">
                    <a:lumMod val="85000"/>
                    <a:lumOff val="15000"/>
                  </a:schemeClr>
                </a:solidFill>
              </a:rPr>
              <a:t>Jason E. Fellner, Murphy Pearson Bradley &amp; Feeney</a:t>
            </a:r>
          </a:p>
          <a:p>
            <a:r>
              <a:rPr lang="en-US" sz="2300" dirty="0">
                <a:solidFill>
                  <a:schemeClr val="bg1">
                    <a:lumMod val="85000"/>
                    <a:lumOff val="15000"/>
                  </a:schemeClr>
                </a:solidFill>
              </a:rPr>
              <a:t>Peter L. Weber, Murphy Pearson Bradley &amp; Feeney</a:t>
            </a:r>
          </a:p>
        </p:txBody>
      </p:sp>
    </p:spTree>
    <p:extLst>
      <p:ext uri="{BB962C8B-B14F-4D97-AF65-F5344CB8AC3E}">
        <p14:creationId xmlns:p14="http://schemas.microsoft.com/office/powerpoint/2010/main" val="218441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15536"/>
          </a:xfrm>
        </p:spPr>
        <p:txBody>
          <a:bodyPr>
            <a:normAutofit fontScale="90000"/>
          </a:bodyPr>
          <a:lstStyle/>
          <a:p>
            <a:pPr algn="l"/>
            <a:br>
              <a:rPr lang="en-US" dirty="0"/>
            </a:br>
            <a:r>
              <a:rPr lang="en-US" sz="4000" dirty="0"/>
              <a:t>Fee Agreements - </a:t>
            </a:r>
            <a:r>
              <a:rPr lang="en-US" sz="3300" dirty="0"/>
              <a:t>Statutory Requirements</a:t>
            </a:r>
          </a:p>
        </p:txBody>
      </p:sp>
      <p:sp>
        <p:nvSpPr>
          <p:cNvPr id="3" name="Content Placeholder 2"/>
          <p:cNvSpPr>
            <a:spLocks noGrp="1"/>
          </p:cNvSpPr>
          <p:nvPr>
            <p:ph idx="1"/>
          </p:nvPr>
        </p:nvSpPr>
        <p:spPr>
          <a:xfrm>
            <a:off x="457200" y="1524001"/>
            <a:ext cx="8229600" cy="5029199"/>
          </a:xfrm>
        </p:spPr>
        <p:txBody>
          <a:bodyPr>
            <a:normAutofit fontScale="25000" lnSpcReduction="20000"/>
          </a:bodyPr>
          <a:lstStyle/>
          <a:p>
            <a:r>
              <a:rPr lang="en-US" sz="6000" b="1" dirty="0">
                <a:effectLst>
                  <a:outerShdw blurRad="38100" dist="38100" dir="2700000" algn="tl">
                    <a:srgbClr val="000000">
                      <a:alpha val="43137"/>
                    </a:srgbClr>
                  </a:outerShdw>
                </a:effectLst>
              </a:rPr>
              <a:t>Contingent Fee Agreement </a:t>
            </a:r>
          </a:p>
          <a:p>
            <a:pPr lvl="1"/>
            <a:r>
              <a:rPr lang="en-US" sz="5200" dirty="0"/>
              <a:t>Bus. &amp; Prof. Code Section 6147 sets forth requirements for Contingent Fee Agreements.  Contingent Fee Agreements must be in writing to be enforceable, except those for recovery of worker’s compensation benefits or certain merchant’s claims.  The contingent fee agreement must specify: </a:t>
            </a:r>
          </a:p>
          <a:p>
            <a:pPr lvl="7"/>
            <a:r>
              <a:rPr lang="en-US" sz="5200" dirty="0"/>
              <a:t>the fee agreed on; how the costs of prosecuting the case will affect the fee and the client’s recovery; and a statement that the fee is negotiable.</a:t>
            </a:r>
          </a:p>
          <a:p>
            <a:pPr lvl="7"/>
            <a:r>
              <a:rPr lang="en-US" sz="5200" dirty="0"/>
              <a:t> Irrespective of Fee Agreement, good practice dictates to identify hourly rate of attorney in legal services agreement to specify reasonable value of services. </a:t>
            </a:r>
          </a:p>
          <a:p>
            <a:pPr lvl="1">
              <a:buNone/>
            </a:pPr>
            <a:r>
              <a:rPr lang="en-US" sz="5200" dirty="0"/>
              <a:t>  </a:t>
            </a:r>
          </a:p>
          <a:p>
            <a:r>
              <a:rPr lang="en-US" sz="6000" b="1" dirty="0">
                <a:effectLst>
                  <a:outerShdw blurRad="38100" dist="38100" dir="2700000" algn="tl">
                    <a:srgbClr val="000000">
                      <a:alpha val="43137"/>
                    </a:srgbClr>
                  </a:outerShdw>
                </a:effectLst>
              </a:rPr>
              <a:t>Noncontingent Fee Agreement</a:t>
            </a:r>
          </a:p>
          <a:p>
            <a:pPr lvl="1"/>
            <a:r>
              <a:rPr lang="en-US" sz="5200" dirty="0"/>
              <a:t>Bus. &amp; Prof. Code Section 6148 sets forth requirements for Noncontingent Fee Agreements.  Noncontingent Fee Agreements must provide the following in order to be enforceable: </a:t>
            </a:r>
          </a:p>
          <a:p>
            <a:pPr lvl="7"/>
            <a:r>
              <a:rPr lang="en-US" sz="5200" dirty="0"/>
              <a:t>the basis of compensation, including hourly rates, statutory fees, or flat fees; and other standard rates, including costs.  </a:t>
            </a:r>
          </a:p>
          <a:p>
            <a:pPr lvl="7">
              <a:buNone/>
            </a:pPr>
            <a:endParaRPr lang="en-US" sz="5200" dirty="0"/>
          </a:p>
          <a:p>
            <a:pPr>
              <a:buNone/>
            </a:pPr>
            <a:endParaRPr lang="en-US" dirty="0"/>
          </a:p>
          <a:p>
            <a:r>
              <a:rPr lang="en-US" sz="5600" b="1" dirty="0"/>
              <a:t>GOOD PRACTICE</a:t>
            </a:r>
            <a:r>
              <a:rPr lang="en-US" sz="5600" dirty="0"/>
              <a:t>: </a:t>
            </a:r>
          </a:p>
          <a:p>
            <a:pPr lvl="1"/>
            <a:r>
              <a:rPr lang="en-US" sz="5600" b="1" dirty="0"/>
              <a:t>Always have a signed fee agreement before you begin work!  </a:t>
            </a:r>
            <a:r>
              <a:rPr lang="en-US" sz="5600" dirty="0"/>
              <a:t>Having a fee agreement limits potential for disagreement and strengthens attorney’s position if and when a fee dispute arises.  Absent a fee agreement, an attorney is only entitled to quantum meruit as compared to the full value of the contract.  </a:t>
            </a:r>
          </a:p>
          <a:p>
            <a:pPr lvl="1"/>
            <a:r>
              <a:rPr lang="en-US" sz="5600" b="1" dirty="0"/>
              <a:t>Statute of Limitations: </a:t>
            </a:r>
            <a:r>
              <a:rPr lang="en-US" sz="5600" dirty="0"/>
              <a:t>A written agreement is subject to a 4 year statute of limitations (C.C.P. Section 337) compared with an oral agreement subject to a 2 year statute of limitations (C.C.P. Section 339).  </a:t>
            </a:r>
          </a:p>
          <a:p>
            <a:pPr algn="ctr">
              <a:buNone/>
            </a:pPr>
            <a:endParaRPr lang="en-US" sz="1800" dirty="0"/>
          </a:p>
        </p:txBody>
      </p:sp>
      <p:sp>
        <p:nvSpPr>
          <p:cNvPr id="4" name="Slide Number Placeholder 3"/>
          <p:cNvSpPr>
            <a:spLocks noGrp="1"/>
          </p:cNvSpPr>
          <p:nvPr>
            <p:ph type="sldNum" sz="quarter" idx="12"/>
          </p:nvPr>
        </p:nvSpPr>
        <p:spPr/>
        <p:txBody>
          <a:bodyPr/>
          <a:lstStyle/>
          <a:p>
            <a:fld id="{A902AFAA-E2F6-4086-A1F6-4299D752B36D}" type="slidenum">
              <a:rPr lang="en-US" smtClean="0"/>
              <a:t>5</a:t>
            </a:fld>
            <a:endParaRPr lang="en-US" dirty="0"/>
          </a:p>
        </p:txBody>
      </p:sp>
    </p:spTree>
    <p:extLst>
      <p:ext uri="{BB962C8B-B14F-4D97-AF65-F5344CB8AC3E}">
        <p14:creationId xmlns:p14="http://schemas.microsoft.com/office/powerpoint/2010/main" val="1581762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700" dirty="0"/>
              <a:t>Fee Agreements</a:t>
            </a:r>
            <a:endParaRPr lang="en-US" sz="2800" dirty="0"/>
          </a:p>
        </p:txBody>
      </p:sp>
      <p:sp>
        <p:nvSpPr>
          <p:cNvPr id="3" name="Content Placeholder 2"/>
          <p:cNvSpPr>
            <a:spLocks noGrp="1"/>
          </p:cNvSpPr>
          <p:nvPr>
            <p:ph idx="1"/>
          </p:nvPr>
        </p:nvSpPr>
        <p:spPr>
          <a:xfrm>
            <a:off x="457200" y="1447800"/>
            <a:ext cx="8229600" cy="5105400"/>
          </a:xfrm>
        </p:spPr>
        <p:txBody>
          <a:bodyPr>
            <a:noAutofit/>
          </a:bodyPr>
          <a:lstStyle/>
          <a:p>
            <a:r>
              <a:rPr lang="en-US" dirty="0"/>
              <a:t>GOOD PRACTICES: </a:t>
            </a:r>
          </a:p>
          <a:p>
            <a:pPr lvl="1"/>
            <a:r>
              <a:rPr lang="en-US" sz="1900" b="1" dirty="0"/>
              <a:t>Attorney and Client should both sign agreement</a:t>
            </a:r>
            <a:r>
              <a:rPr lang="en-US" sz="1900" dirty="0"/>
              <a:t>.  </a:t>
            </a:r>
            <a:r>
              <a:rPr lang="en-US" sz="1700" dirty="0"/>
              <a:t>It’s a mistake to simply send letter memorializing agreement and/or have the client sign letter accepting terms of legal service. </a:t>
            </a:r>
          </a:p>
          <a:p>
            <a:pPr lvl="1">
              <a:buNone/>
            </a:pPr>
            <a:endParaRPr lang="en-US" sz="1900" dirty="0"/>
          </a:p>
          <a:p>
            <a:pPr lvl="1"/>
            <a:r>
              <a:rPr lang="en-US" sz="1800" dirty="0"/>
              <a:t>If the scope of representation changes after execution of the fee agreement, counsel should amend the agreement to clarify the revised scope of services.  </a:t>
            </a:r>
          </a:p>
          <a:p>
            <a:pPr lvl="1">
              <a:buNone/>
            </a:pPr>
            <a:endParaRPr lang="en-US" sz="1900" dirty="0"/>
          </a:p>
          <a:p>
            <a:pPr lvl="1"/>
            <a:r>
              <a:rPr lang="en-US" sz="1800" dirty="0"/>
              <a:t>An attorney’s standard of care is oftentimes defined by the scope of work that he/she agreed to perform for a client.  As a result, the scope of work detailed in the legal services agreement is a critical part in utilizing the fee agreement as a way to minimize malpractice exposure.      </a:t>
            </a:r>
          </a:p>
        </p:txBody>
      </p:sp>
      <p:sp>
        <p:nvSpPr>
          <p:cNvPr id="4" name="Slide Number Placeholder 3"/>
          <p:cNvSpPr>
            <a:spLocks noGrp="1"/>
          </p:cNvSpPr>
          <p:nvPr>
            <p:ph type="sldNum" sz="quarter" idx="12"/>
          </p:nvPr>
        </p:nvSpPr>
        <p:spPr/>
        <p:txBody>
          <a:bodyPr/>
          <a:lstStyle/>
          <a:p>
            <a:fld id="{A902AFAA-E2F6-4086-A1F6-4299D752B36D}" type="slidenum">
              <a:rPr lang="en-US" smtClean="0"/>
              <a:t>6</a:t>
            </a:fld>
            <a:endParaRPr lang="en-US" dirty="0"/>
          </a:p>
        </p:txBody>
      </p:sp>
    </p:spTree>
    <p:extLst>
      <p:ext uri="{BB962C8B-B14F-4D97-AF65-F5344CB8AC3E}">
        <p14:creationId xmlns:p14="http://schemas.microsoft.com/office/powerpoint/2010/main" val="3609017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t>Fee Agreements – </a:t>
            </a:r>
            <a:r>
              <a:rPr lang="en-US" sz="3600" b="1" dirty="0"/>
              <a:t>Initial Consultation</a:t>
            </a:r>
          </a:p>
        </p:txBody>
      </p:sp>
      <p:sp>
        <p:nvSpPr>
          <p:cNvPr id="3" name="Content Placeholder 2"/>
          <p:cNvSpPr>
            <a:spLocks noGrp="1"/>
          </p:cNvSpPr>
          <p:nvPr>
            <p:ph sz="half" idx="1"/>
          </p:nvPr>
        </p:nvSpPr>
        <p:spPr>
          <a:xfrm>
            <a:off x="457200" y="1645920"/>
            <a:ext cx="8077200" cy="4907280"/>
          </a:xfrm>
        </p:spPr>
        <p:txBody>
          <a:bodyPr>
            <a:noAutofit/>
          </a:bodyPr>
          <a:lstStyle/>
          <a:p>
            <a:r>
              <a:rPr lang="en-US" sz="2500" b="1" dirty="0"/>
              <a:t>Identify your client</a:t>
            </a:r>
          </a:p>
          <a:p>
            <a:pPr>
              <a:buNone/>
            </a:pPr>
            <a:r>
              <a:rPr lang="en-US" sz="1200" b="1" dirty="0"/>
              <a:t> </a:t>
            </a:r>
          </a:p>
          <a:p>
            <a:pPr>
              <a:buNone/>
            </a:pPr>
            <a:r>
              <a:rPr lang="en-US" sz="500" b="1" dirty="0"/>
              <a:t>  </a:t>
            </a:r>
          </a:p>
          <a:p>
            <a:r>
              <a:rPr lang="en-US" sz="1800" dirty="0"/>
              <a:t>When representing a minor or disabled person, the attorney client fee agreement should be entered into between the attorney and the guardian ad litem or conservator.  </a:t>
            </a:r>
          </a:p>
          <a:p>
            <a:pPr lvl="1"/>
            <a:r>
              <a:rPr lang="en-US" sz="1800" dirty="0"/>
              <a:t>(See Fam. Code Section 6710; Prob. Code Section 3603.)</a:t>
            </a:r>
          </a:p>
          <a:p>
            <a:pPr lvl="1">
              <a:buNone/>
            </a:pPr>
            <a:endParaRPr lang="en-US" sz="1800" b="1" dirty="0"/>
          </a:p>
          <a:p>
            <a:r>
              <a:rPr lang="en-US" sz="1800" dirty="0"/>
              <a:t>Clients frequently ask other individuals to accompany them when consulting with a lawyer. Unless you clearly identify who your client is in a fee agreement, you run the risk that an implied-in-fact relationship will be found to exist (and all duties owed) to persons you may not intend to be clients. (</a:t>
            </a:r>
            <a:r>
              <a:rPr lang="en-US" sz="1800" i="1" dirty="0"/>
              <a:t>Hecht v. Sup. Ct. </a:t>
            </a:r>
            <a:r>
              <a:rPr lang="en-US" sz="1800" dirty="0"/>
              <a:t>(1987) 192 Cal.App.3d 560.)</a:t>
            </a:r>
          </a:p>
          <a:p>
            <a:endParaRPr lang="en-US" sz="1800" dirty="0"/>
          </a:p>
          <a:p>
            <a:r>
              <a:rPr lang="en-US" sz="1800" dirty="0"/>
              <a:t>If a third party is paying the fees for your client, make sure that it is clear  who your client is in your fee agreement.</a:t>
            </a:r>
          </a:p>
          <a:p>
            <a:pPr>
              <a:buNone/>
            </a:pPr>
            <a:endParaRPr lang="en-US" sz="1200" dirty="0"/>
          </a:p>
          <a:p>
            <a:pPr>
              <a:buNone/>
            </a:pPr>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algn="ctr">
              <a:buNone/>
            </a:pPr>
            <a:r>
              <a:rPr lang="en-US" sz="1600" dirty="0">
                <a:solidFill>
                  <a:srgbClr val="C00000"/>
                </a:solidFill>
              </a:rPr>
              <a:t>5 of 18</a:t>
            </a:r>
          </a:p>
          <a:p>
            <a:endParaRPr lang="en-US" sz="1200" dirty="0"/>
          </a:p>
          <a:p>
            <a:pPr>
              <a:buNone/>
            </a:pPr>
            <a:endParaRPr lang="en-US" sz="1200" dirty="0"/>
          </a:p>
          <a:p>
            <a:pPr>
              <a:buNone/>
            </a:pPr>
            <a:endParaRPr lang="en-US" sz="1200" dirty="0"/>
          </a:p>
          <a:p>
            <a:pPr>
              <a:buNone/>
            </a:pPr>
            <a:endParaRPr lang="en-US" sz="1200" dirty="0"/>
          </a:p>
          <a:p>
            <a:pPr>
              <a:buNone/>
            </a:pPr>
            <a:endParaRPr lang="en-US" sz="1200" dirty="0"/>
          </a:p>
          <a:p>
            <a:pPr>
              <a:buNone/>
            </a:pPr>
            <a:endParaRPr lang="en-US" sz="1200" dirty="0"/>
          </a:p>
          <a:p>
            <a:pPr>
              <a:buNone/>
            </a:pPr>
            <a:endParaRPr lang="en-US" sz="1200" dirty="0"/>
          </a:p>
          <a:p>
            <a:pPr>
              <a:buNone/>
            </a:pPr>
            <a:endParaRPr lang="en-US" sz="1200" dirty="0"/>
          </a:p>
          <a:p>
            <a:pPr>
              <a:buNone/>
            </a:pPr>
            <a:endParaRPr lang="en-US" sz="1200" dirty="0"/>
          </a:p>
          <a:p>
            <a:pPr>
              <a:buNone/>
            </a:pPr>
            <a:endParaRPr lang="en-US" sz="1200" dirty="0"/>
          </a:p>
          <a:p>
            <a:pPr>
              <a:buNone/>
            </a:pPr>
            <a:endParaRPr lang="en-US" sz="1200" dirty="0"/>
          </a:p>
          <a:p>
            <a:pPr>
              <a:buNone/>
            </a:pPr>
            <a:endParaRPr lang="en-US" sz="1200" dirty="0"/>
          </a:p>
          <a:p>
            <a:pPr>
              <a:buNone/>
            </a:pPr>
            <a:endParaRPr lang="en-US" sz="1200" dirty="0"/>
          </a:p>
          <a:p>
            <a:pPr>
              <a:buNone/>
            </a:pPr>
            <a:endParaRPr lang="en-US" sz="1200" dirty="0"/>
          </a:p>
          <a:p>
            <a:pPr>
              <a:buNone/>
            </a:pPr>
            <a:endParaRPr lang="en-US" sz="1200" dirty="0"/>
          </a:p>
          <a:p>
            <a:pPr>
              <a:buNone/>
            </a:pPr>
            <a:endParaRPr lang="en-US" sz="1200" dirty="0"/>
          </a:p>
        </p:txBody>
      </p:sp>
      <p:sp>
        <p:nvSpPr>
          <p:cNvPr id="4" name="Slide Number Placeholder 3"/>
          <p:cNvSpPr>
            <a:spLocks noGrp="1"/>
          </p:cNvSpPr>
          <p:nvPr>
            <p:ph type="sldNum" sz="quarter" idx="12"/>
          </p:nvPr>
        </p:nvSpPr>
        <p:spPr/>
        <p:txBody>
          <a:bodyPr/>
          <a:lstStyle/>
          <a:p>
            <a:fld id="{A902AFAA-E2F6-4086-A1F6-4299D752B36D}" type="slidenum">
              <a:rPr lang="en-US" smtClean="0"/>
              <a:t>7</a:t>
            </a:fld>
            <a:endParaRPr lang="en-US" dirty="0"/>
          </a:p>
        </p:txBody>
      </p:sp>
    </p:spTree>
    <p:extLst>
      <p:ext uri="{BB962C8B-B14F-4D97-AF65-F5344CB8AC3E}">
        <p14:creationId xmlns:p14="http://schemas.microsoft.com/office/powerpoint/2010/main" val="1566571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Conflicts of Interest</a:t>
            </a:r>
          </a:p>
        </p:txBody>
      </p:sp>
      <p:sp>
        <p:nvSpPr>
          <p:cNvPr id="3" name="Content Placeholder 2"/>
          <p:cNvSpPr>
            <a:spLocks noGrp="1"/>
          </p:cNvSpPr>
          <p:nvPr>
            <p:ph idx="1"/>
          </p:nvPr>
        </p:nvSpPr>
        <p:spPr>
          <a:xfrm>
            <a:off x="457200" y="1447800"/>
            <a:ext cx="8229600" cy="5105400"/>
          </a:xfrm>
        </p:spPr>
        <p:txBody>
          <a:bodyPr>
            <a:noAutofit/>
          </a:bodyPr>
          <a:lstStyle/>
          <a:p>
            <a:pPr>
              <a:buNone/>
            </a:pPr>
            <a:r>
              <a:rPr lang="en-US" sz="1000" dirty="0"/>
              <a:t> </a:t>
            </a:r>
          </a:p>
          <a:p>
            <a:r>
              <a:rPr lang="en-US" sz="2100" dirty="0"/>
              <a:t>Duty to check for Potential Conflicts </a:t>
            </a:r>
            <a:r>
              <a:rPr lang="en-US" sz="2100" i="1" dirty="0"/>
              <a:t>before </a:t>
            </a:r>
            <a:r>
              <a:rPr lang="en-US" sz="2100" dirty="0"/>
              <a:t>accepting representation:</a:t>
            </a:r>
          </a:p>
          <a:p>
            <a:pPr lvl="1"/>
            <a:r>
              <a:rPr lang="en-US" sz="1600" dirty="0"/>
              <a:t>Attorney should check for any potential conflicts with those who are adverse and potentially adverse, including reasonably foreseeable parties and witnesses, before accepting representation of a client in any matter. (Cal. State Bar Form Opn. 2011-182.)</a:t>
            </a:r>
          </a:p>
          <a:p>
            <a:pPr lvl="1">
              <a:buNone/>
            </a:pPr>
            <a:endParaRPr lang="en-US" sz="900" dirty="0"/>
          </a:p>
          <a:p>
            <a:r>
              <a:rPr lang="en-US" sz="1900" b="1" dirty="0"/>
              <a:t>GOOD PRACTICE</a:t>
            </a:r>
            <a:r>
              <a:rPr lang="en-US" sz="1900" dirty="0"/>
              <a:t>:</a:t>
            </a:r>
            <a:r>
              <a:rPr lang="en-US" sz="1800" dirty="0"/>
              <a:t> Run and maintain a conflict check system that contains a database of former and current clients.  A conflict check should be created and be part of the client intake process.  A file should not be opened until a conflict check is cleared and a legal services agreement is fully executed.</a:t>
            </a:r>
          </a:p>
          <a:p>
            <a:pPr>
              <a:buNone/>
            </a:pPr>
            <a:r>
              <a:rPr lang="en-US" sz="1800" dirty="0"/>
              <a:t>              </a:t>
            </a:r>
          </a:p>
          <a:p>
            <a:pPr>
              <a:buNone/>
            </a:pPr>
            <a:endParaRPr lang="en-US" sz="1800" dirty="0"/>
          </a:p>
          <a:p>
            <a:pPr>
              <a:buNone/>
            </a:pPr>
            <a:endParaRPr lang="en-US" sz="2000" dirty="0"/>
          </a:p>
        </p:txBody>
      </p:sp>
      <p:sp>
        <p:nvSpPr>
          <p:cNvPr id="4" name="Slide Number Placeholder 3"/>
          <p:cNvSpPr>
            <a:spLocks noGrp="1"/>
          </p:cNvSpPr>
          <p:nvPr>
            <p:ph type="sldNum" sz="quarter" idx="12"/>
          </p:nvPr>
        </p:nvSpPr>
        <p:spPr/>
        <p:txBody>
          <a:bodyPr/>
          <a:lstStyle/>
          <a:p>
            <a:fld id="{A902AFAA-E2F6-4086-A1F6-4299D752B36D}" type="slidenum">
              <a:rPr lang="en-US" smtClean="0"/>
              <a:t>8</a:t>
            </a:fld>
            <a:endParaRPr lang="en-US" dirty="0"/>
          </a:p>
        </p:txBody>
      </p:sp>
    </p:spTree>
    <p:extLst>
      <p:ext uri="{BB962C8B-B14F-4D97-AF65-F5344CB8AC3E}">
        <p14:creationId xmlns:p14="http://schemas.microsoft.com/office/powerpoint/2010/main" val="47956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a:t>Conflicts of Interest</a:t>
            </a:r>
            <a:endParaRPr lang="en-US" sz="3600" dirty="0"/>
          </a:p>
        </p:txBody>
      </p:sp>
      <p:sp>
        <p:nvSpPr>
          <p:cNvPr id="3" name="Content Placeholder 2"/>
          <p:cNvSpPr>
            <a:spLocks noGrp="1"/>
          </p:cNvSpPr>
          <p:nvPr>
            <p:ph idx="1"/>
          </p:nvPr>
        </p:nvSpPr>
        <p:spPr>
          <a:xfrm>
            <a:off x="533400" y="1600200"/>
            <a:ext cx="8305800" cy="4648200"/>
          </a:xfrm>
        </p:spPr>
        <p:txBody>
          <a:bodyPr>
            <a:normAutofit fontScale="55000" lnSpcReduction="20000"/>
          </a:bodyPr>
          <a:lstStyle/>
          <a:p>
            <a:endParaRPr lang="en-US" sz="3600" dirty="0"/>
          </a:p>
          <a:p>
            <a:r>
              <a:rPr lang="en-US" sz="3600" b="1" dirty="0"/>
              <a:t>Rule 3-300 Avoiding Interests Adverse to a Client</a:t>
            </a:r>
          </a:p>
          <a:p>
            <a:r>
              <a:rPr lang="en-US" sz="3600" b="1" dirty="0"/>
              <a:t>A member shall not enter into a business transaction with a client; or knowingly acquire an ownership, possessory, security, or other pecuniary interest adverse to a client, unless each of the following requirements has been satisfied:</a:t>
            </a:r>
          </a:p>
          <a:p>
            <a:r>
              <a:rPr lang="en-US" sz="3600" b="1" dirty="0"/>
              <a:t>(A) The transaction or acquisition and its terms are fair and reasonable to the client and are fully disclosed and transmitted in writing to the client in a manner which should reasonably have been understood by the client; and</a:t>
            </a:r>
          </a:p>
          <a:p>
            <a:r>
              <a:rPr lang="en-US" sz="3600" b="1" dirty="0"/>
              <a:t>(B) The client is advised in writing that the client may seek the advice of an independent lawyer of the client's choice and is given a reasonable opportunity to seek that advice; and</a:t>
            </a:r>
          </a:p>
          <a:p>
            <a:r>
              <a:rPr lang="en-US" sz="3600" b="1" dirty="0"/>
              <a:t>(C) The client thereafter consents in writing to the terms of the transaction or the terms of the acquisition.</a:t>
            </a:r>
          </a:p>
          <a:p>
            <a:pPr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A902AFAA-E2F6-4086-A1F6-4299D752B36D}" type="slidenum">
              <a:rPr lang="en-US" smtClean="0"/>
              <a:t>9</a:t>
            </a:fld>
            <a:endParaRPr lang="en-US" dirty="0"/>
          </a:p>
        </p:txBody>
      </p:sp>
    </p:spTree>
    <p:extLst>
      <p:ext uri="{BB962C8B-B14F-4D97-AF65-F5344CB8AC3E}">
        <p14:creationId xmlns:p14="http://schemas.microsoft.com/office/powerpoint/2010/main" val="1018675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Yiii" typeface="Microsoft Yi Baiti"/>
        <a:font script="Grek" typeface="Cambria"/>
        <a:font script="Telu" typeface="Gautami"/>
        <a:font script="Laoo" typeface="DokChampa"/>
        <a:font script="Hant" typeface="微軟正黑體"/>
        <a:font script="Viet" typeface="Arial"/>
        <a:font script="Jpan" typeface="HG明朝B"/>
        <a:font script="Sinh" typeface="Iskoola Pota"/>
        <a:font script="Hans" typeface="方正姚体"/>
        <a:font script="Arab" typeface="Times New Roman"/>
        <a:font script="Guru" typeface="Raavi"/>
        <a:font script="Deva" typeface="Mangal"/>
        <a:font script="Ethi" typeface="Nyala"/>
        <a:font script="Cher" typeface="Plantagenet Cherokee"/>
        <a:font script="Taml" typeface="Latha"/>
        <a:font script="Hang" typeface="바탕"/>
        <a:font script="Hebr" typeface="David"/>
        <a:font script="Tibt" typeface="Microsoft Himalaya"/>
        <a:font script="Knda" typeface="Tunga"/>
        <a:font script="Cyrl" typeface="Cambria"/>
        <a:font script="Mong" typeface="Mongolian Baiti"/>
        <a:font script="Thai" typeface="JasmineUPC"/>
        <a:font script="Syrc" typeface="Estrangelo Edessa"/>
        <a:font script="Mlym" typeface="Kartika"/>
      </a:majorFont>
      <a:minorFont>
        <a:latin typeface="Rockwell"/>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Yiii" typeface="Microsoft Yi Baiti"/>
        <a:font script="Grek" typeface="Cambria"/>
        <a:font script="Telu" typeface="Gautami"/>
        <a:font script="Laoo" typeface="DokChampa"/>
        <a:font script="Hant" typeface="標楷體"/>
        <a:font script="Viet" typeface="Times New Roman"/>
        <a:font script="Jpan" typeface="HG明朝B"/>
        <a:font script="Sinh" typeface="Iskoola Pota"/>
        <a:font script="Hans" typeface="方正姚体"/>
        <a:font script="Arab" typeface="Times New Roman"/>
        <a:font script="Guru" typeface="Raavi"/>
        <a:font script="Deva" typeface="Mangal"/>
        <a:font script="Ethi" typeface="Nyala"/>
        <a:font script="Cher" typeface="Plantagenet Cherokee"/>
        <a:font script="Taml" typeface="Latha"/>
        <a:font script="Hang" typeface="바탕"/>
        <a:font script="Hebr" typeface="David"/>
        <a:font script="Tibt" typeface="Microsoft Himalaya"/>
        <a:font script="Knda" typeface="Tunga"/>
        <a:font script="Cyrl" typeface="Cambria"/>
        <a:font script="Mong" typeface="Mongolian Baiti"/>
        <a:font script="Thai" typeface="JasmineUPC"/>
        <a:font script="Syrc" typeface="Estrangelo Edessa"/>
        <a:font script="Mlym" typeface="Kartika"/>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tileRect/>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tileRect/>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tileRect/>
        </a:gradFill>
        <a:blipFill>
          <a:blip xmlns:r="http://schemas.openxmlformats.org/officeDocument/2006/relationships" r:embed="rId1">
            <a:duotone>
              <a:schemeClr val="phClr">
                <a:shade val="30000"/>
                <a:satMod val="120000"/>
              </a:schemeClr>
              <a:schemeClr val="phClr">
                <a:tint val="70000"/>
                <a:satMod val="250000"/>
              </a:schemeClr>
            </a:duotone>
          </a:blip>
          <a:srcRect/>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Thaa" typeface="MV Boli"/>
        <a:font script="Gujr" typeface="Shruti"/>
        <a:font script="Khmr" typeface="MoolBoran"/>
        <a:font script="Beng" typeface="Vrinda"/>
        <a:font script="Orya" typeface="Kalinga"/>
        <a:font script="Cans" typeface="Euphemia"/>
        <a:font script="Mlym" typeface="Kartika"/>
        <a:font script="Telu" typeface="Gautami"/>
        <a:font script="Laoo" typeface="DokChampa"/>
        <a:font script="Hant" typeface="新細明體"/>
        <a:font script="Viet" typeface="Times New Roman"/>
        <a:font script="Jpan" typeface="ＭＳ Ｐゴシック"/>
        <a:font script="Sinh" typeface="Iskoola Pota"/>
        <a:font script="Hans" typeface="宋体"/>
        <a:font script="Arab" typeface="Times New Roman"/>
        <a:font script="Guru" typeface="Raavi"/>
        <a:font script="Deva" typeface="Mangal"/>
        <a:font script="Ethi" typeface="Nyala"/>
        <a:font script="Cher" typeface="Plantagenet Cherokee"/>
        <a:font script="Taml" typeface="Latha"/>
        <a:font script="Hang" typeface="맑은 고딕"/>
        <a:font script="Hebr" typeface="Times New Roman"/>
        <a:font script="Tibt" typeface="Microsoft Himalaya"/>
        <a:font script="Knda" typeface="Tunga"/>
        <a:font script="Yiii" typeface="Microsoft Yi Baiti"/>
        <a:font script="Mong" typeface="Mongolian Baiti"/>
        <a:font script="Thai" typeface="Angsana New"/>
        <a:font script="Syrc" typeface="Estrangelo Edessa"/>
      </a:majorFont>
      <a:minorFont>
        <a:latin typeface="Calibri"/>
        <a:ea typeface=""/>
        <a:cs typeface=""/>
        <a:font script="Uigh" typeface="Microsoft Uighur"/>
        <a:font script="Thaa" typeface="MV Boli"/>
        <a:font script="Gujr" typeface="Shruti"/>
        <a:font script="Khmr" typeface="DaunPenh"/>
        <a:font script="Beng" typeface="Vrinda"/>
        <a:font script="Orya" typeface="Kalinga"/>
        <a:font script="Cans" typeface="Euphemia"/>
        <a:font script="Mlym" typeface="Kartika"/>
        <a:font script="Telu" typeface="Gautami"/>
        <a:font script="Laoo" typeface="DokChampa"/>
        <a:font script="Hant" typeface="新細明體"/>
        <a:font script="Viet" typeface="Arial"/>
        <a:font script="Jpan" typeface="ＭＳ Ｐゴシック"/>
        <a:font script="Sinh" typeface="Iskoola Pota"/>
        <a:font script="Hans" typeface="宋体"/>
        <a:font script="Arab" typeface="Arial"/>
        <a:font script="Guru" typeface="Raavi"/>
        <a:font script="Deva" typeface="Mangal"/>
        <a:font script="Ethi" typeface="Nyala"/>
        <a:font script="Cher" typeface="Plantagenet Cherokee"/>
        <a:font script="Taml" typeface="Latha"/>
        <a:font script="Hang" typeface="맑은 고딕"/>
        <a:font script="Hebr" typeface="Arial"/>
        <a:font script="Tibt" typeface="Microsoft Himalaya"/>
        <a:font script="Knda" typeface="Tunga"/>
        <a:font script="Yiii" typeface="Microsoft Yi Baiti"/>
        <a:font script="Mong" typeface="Mongolian Baiti"/>
        <a:font script="Thai" typeface="Cordia New"/>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B4C62E3E52CC42AF9953A3E9EE4CB6" ma:contentTypeVersion="13" ma:contentTypeDescription="Create a new document." ma:contentTypeScope="" ma:versionID="2953ee5ddbc8f135bfac4266e7daac24">
  <xsd:schema xmlns:xsd="http://www.w3.org/2001/XMLSchema" xmlns:xs="http://www.w3.org/2001/XMLSchema" xmlns:p="http://schemas.microsoft.com/office/2006/metadata/properties" xmlns:ns2="c40e2bfd-dd1d-4e01-bd7d-e76bf94c5d2d" xmlns:ns3="587897b3-ae91-4baf-acc6-a1b947a9c534" targetNamespace="http://schemas.microsoft.com/office/2006/metadata/properties" ma:root="true" ma:fieldsID="e8affbbada07b438b8e228bec2f0e6e6" ns2:_="" ns3:_="">
    <xsd:import namespace="c40e2bfd-dd1d-4e01-bd7d-e76bf94c5d2d"/>
    <xsd:import namespace="587897b3-ae91-4baf-acc6-a1b947a9c5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0e2bfd-dd1d-4e01-bd7d-e76bf94c5d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7897b3-ae91-4baf-acc6-a1b947a9c5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FB5A04-B75D-48E0-8146-237564759677}"/>
</file>

<file path=customXml/itemProps2.xml><?xml version="1.0" encoding="utf-8"?>
<ds:datastoreItem xmlns:ds="http://schemas.openxmlformats.org/officeDocument/2006/customXml" ds:itemID="{F708D8CA-38DD-4000-8BCC-A08285A5BE74}"/>
</file>

<file path=customXml/itemProps3.xml><?xml version="1.0" encoding="utf-8"?>
<ds:datastoreItem xmlns:ds="http://schemas.openxmlformats.org/officeDocument/2006/customXml" ds:itemID="{80DCC811-4F25-486D-8725-D257FFD6D4BC}"/>
</file>

<file path=docProps/app.xml><?xml version="1.0" encoding="utf-8"?>
<Properties xmlns="http://schemas.openxmlformats.org/officeDocument/2006/extended-properties" xmlns:vt="http://schemas.openxmlformats.org/officeDocument/2006/docPropsVTypes">
  <Template>Foundry</Template>
  <TotalTime>8436</TotalTime>
  <Words>4741</Words>
  <Application>Microsoft Office PowerPoint</Application>
  <PresentationFormat>On-screen Show (4:3)</PresentationFormat>
  <Paragraphs>409</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Calibri</vt:lpstr>
      <vt:lpstr>Palatino-Bold</vt:lpstr>
      <vt:lpstr>Palatino-Roman</vt:lpstr>
      <vt:lpstr>Rockwell</vt:lpstr>
      <vt:lpstr>Wingdings 2</vt:lpstr>
      <vt:lpstr>Foundry</vt:lpstr>
      <vt:lpstr>PowerPoint Presentation</vt:lpstr>
      <vt:lpstr>Overview</vt:lpstr>
      <vt:lpstr>Entering Into the  Attorney-Client Relationship</vt:lpstr>
      <vt:lpstr>Fee Agreements</vt:lpstr>
      <vt:lpstr> Fee Agreements - Statutory Requirements</vt:lpstr>
      <vt:lpstr>Fee Agreements</vt:lpstr>
      <vt:lpstr>Fee Agreements – Initial Consultation</vt:lpstr>
      <vt:lpstr>Conflicts of Interest</vt:lpstr>
      <vt:lpstr>Conflicts of Interest</vt:lpstr>
      <vt:lpstr>Conflicts of Interest</vt:lpstr>
      <vt:lpstr>Informed Written Consent</vt:lpstr>
      <vt:lpstr>Discharge of Attorney</vt:lpstr>
      <vt:lpstr>Closing the Matter – Client’s File</vt:lpstr>
      <vt:lpstr>Managing Risk of Loss</vt:lpstr>
      <vt:lpstr>#1 Risk Management Strategy:  Share the Risk</vt:lpstr>
      <vt:lpstr>Claims Made and Reported: The Real World</vt:lpstr>
      <vt:lpstr>Avoid Denial of Coverage</vt:lpstr>
      <vt:lpstr>Avoid Denial of Coverage: Prior Knowledge</vt:lpstr>
      <vt:lpstr>Prior Knowledge Limitation (Exclusion)</vt:lpstr>
      <vt:lpstr>Prior Knowledge Limitation  (Insuring Agreement)</vt:lpstr>
      <vt:lpstr>Prior Knowledge Inquiry Requirement</vt:lpstr>
      <vt:lpstr>Prior Knowledge Representation</vt:lpstr>
      <vt:lpstr>Prior Knowledge Review</vt:lpstr>
      <vt:lpstr>Prior Knowledge Case Study </vt:lpstr>
      <vt:lpstr>Prior Knowledge Case Study</vt:lpstr>
      <vt:lpstr>Prior Knowledge Case Study</vt:lpstr>
      <vt:lpstr>Prior Knowledge Lessons Learned </vt:lpstr>
      <vt:lpstr>Notice of Claim</vt:lpstr>
      <vt:lpstr>Notice of Claim</vt:lpstr>
      <vt:lpstr>Notice Provisions</vt:lpstr>
      <vt:lpstr>Notice Provisions</vt:lpstr>
      <vt:lpstr>Potential Claim Notice Provisions</vt:lpstr>
      <vt:lpstr>Potential Claim Notice </vt:lpstr>
      <vt:lpstr>Notice of Claims – Common Pitfalls</vt:lpstr>
      <vt:lpstr>Notice of Claim Case Study</vt:lpstr>
      <vt:lpstr>Notice of Claim Case Study</vt:lpstr>
      <vt:lpstr>Notice of Claim Case Study</vt:lpstr>
      <vt:lpstr>Notice of Claims – Lessons Learned</vt:lpstr>
      <vt:lpstr>Conclusion</vt:lpstr>
      <vt:lpstr>PowerPoint Presentation</vt:lpstr>
    </vt:vector>
  </TitlesOfParts>
  <Company>MPBF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Jason E. Fellner, Direct</dc:title>
  <dc:creator>Caitlin DiMaggio</dc:creator>
  <cp:lastModifiedBy>Lydia Bednerik</cp:lastModifiedBy>
  <cp:revision>586</cp:revision>
  <cp:lastPrinted>2014-04-21T21:34:42Z</cp:lastPrinted>
  <dcterms:created xsi:type="dcterms:W3CDTF">2013-10-04T18:55:50Z</dcterms:created>
  <dcterms:modified xsi:type="dcterms:W3CDTF">2022-02-09T18:54:57Z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0x010100D8B4C62E3E52CC42AF9953A3E9EE4CB6</vt:lpwstr>
  </property>
</Properties>
</file>